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Helvetica Neue" panose="020B0604020202020204" charset="0"/>
      <p:regular r:id="rId21"/>
      <p:bold r:id="rId22"/>
      <p:italic r:id="rId23"/>
      <p:boldItalic r:id="rId24"/>
    </p:embeddedFont>
    <p:embeddedFont>
      <p:font typeface="Nunito" pitchFamily="2" charset="0"/>
      <p:regular r:id="rId25"/>
      <p:bold r:id="rId26"/>
      <p:italic r:id="rId27"/>
      <p:boldItalic r:id="rId28"/>
    </p:embeddedFont>
    <p:embeddedFont>
      <p:font typeface="Poppins" panose="020B0502040204020203"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966" y="4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0B8FA560-53E8-4064-97D0-43AE1D9AFED1}"/>
    <pc:docChg chg="modSld">
      <pc:chgData name="Guest User" userId="" providerId="Windows Live" clId="Web-{0B8FA560-53E8-4064-97D0-43AE1D9AFED1}" dt="2023-05-02T23:09:15.507" v="15" actId="1076"/>
      <pc:docMkLst>
        <pc:docMk/>
      </pc:docMkLst>
      <pc:sldChg chg="delSp modSp">
        <pc:chgData name="Guest User" userId="" providerId="Windows Live" clId="Web-{0B8FA560-53E8-4064-97D0-43AE1D9AFED1}" dt="2023-05-02T23:09:15.507" v="15" actId="1076"/>
        <pc:sldMkLst>
          <pc:docMk/>
          <pc:sldMk cId="0" sldId="259"/>
        </pc:sldMkLst>
        <pc:spChg chg="mod">
          <ac:chgData name="Guest User" userId="" providerId="Windows Live" clId="Web-{0B8FA560-53E8-4064-97D0-43AE1D9AFED1}" dt="2023-05-02T23:05:26.813" v="13" actId="1076"/>
          <ac:spMkLst>
            <pc:docMk/>
            <pc:sldMk cId="0" sldId="259"/>
            <ac:spMk id="86" creationId="{00000000-0000-0000-0000-000000000000}"/>
          </ac:spMkLst>
        </pc:spChg>
        <pc:spChg chg="mod">
          <ac:chgData name="Guest User" userId="" providerId="Windows Live" clId="Web-{0B8FA560-53E8-4064-97D0-43AE1D9AFED1}" dt="2023-05-02T23:05:21.610" v="12" actId="688"/>
          <ac:spMkLst>
            <pc:docMk/>
            <pc:sldMk cId="0" sldId="259"/>
            <ac:spMk id="87" creationId="{00000000-0000-0000-0000-000000000000}"/>
          </ac:spMkLst>
        </pc:spChg>
        <pc:spChg chg="del">
          <ac:chgData name="Guest User" userId="" providerId="Windows Live" clId="Web-{0B8FA560-53E8-4064-97D0-43AE1D9AFED1}" dt="2023-05-02T23:05:04.078" v="10"/>
          <ac:spMkLst>
            <pc:docMk/>
            <pc:sldMk cId="0" sldId="259"/>
            <ac:spMk id="88" creationId="{00000000-0000-0000-0000-000000000000}"/>
          </ac:spMkLst>
        </pc:spChg>
        <pc:spChg chg="del">
          <ac:chgData name="Guest User" userId="" providerId="Windows Live" clId="Web-{0B8FA560-53E8-4064-97D0-43AE1D9AFED1}" dt="2023-05-02T23:04:58.922" v="9"/>
          <ac:spMkLst>
            <pc:docMk/>
            <pc:sldMk cId="0" sldId="259"/>
            <ac:spMk id="89" creationId="{00000000-0000-0000-0000-000000000000}"/>
          </ac:spMkLst>
        </pc:spChg>
        <pc:spChg chg="mod">
          <ac:chgData name="Guest User" userId="" providerId="Windows Live" clId="Web-{0B8FA560-53E8-4064-97D0-43AE1D9AFED1}" dt="2023-05-02T23:09:12.803" v="14" actId="14100"/>
          <ac:spMkLst>
            <pc:docMk/>
            <pc:sldMk cId="0" sldId="259"/>
            <ac:spMk id="106" creationId="{00000000-0000-0000-0000-000000000000}"/>
          </ac:spMkLst>
        </pc:spChg>
        <pc:spChg chg="mod">
          <ac:chgData name="Guest User" userId="" providerId="Windows Live" clId="Web-{0B8FA560-53E8-4064-97D0-43AE1D9AFED1}" dt="2023-05-02T23:09:15.507" v="15" actId="1076"/>
          <ac:spMkLst>
            <pc:docMk/>
            <pc:sldMk cId="0" sldId="259"/>
            <ac:spMk id="114" creationId="{00000000-0000-0000-0000-000000000000}"/>
          </ac:spMkLst>
        </pc:spChg>
      </pc:sldChg>
    </pc:docChg>
  </pc:docChgLst>
  <pc:docChgLst>
    <pc:chgData name="Jack Sayre" userId="df33d467f9d258d0" providerId="LiveId" clId="{CF1AEF7B-BE6B-4376-B3F4-EDEA0D96FC76}"/>
    <pc:docChg chg="custSel modSld">
      <pc:chgData name="Jack Sayre" userId="df33d467f9d258d0" providerId="LiveId" clId="{CF1AEF7B-BE6B-4376-B3F4-EDEA0D96FC76}" dt="2023-08-27T21:05:48.158" v="0" actId="478"/>
      <pc:docMkLst>
        <pc:docMk/>
      </pc:docMkLst>
      <pc:sldChg chg="addSp delSp modSp mod">
        <pc:chgData name="Jack Sayre" userId="df33d467f9d258d0" providerId="LiveId" clId="{CF1AEF7B-BE6B-4376-B3F4-EDEA0D96FC76}" dt="2023-08-27T21:05:48.158" v="0" actId="478"/>
        <pc:sldMkLst>
          <pc:docMk/>
          <pc:sldMk cId="0" sldId="256"/>
        </pc:sldMkLst>
        <pc:spChg chg="add mod">
          <ac:chgData name="Jack Sayre" userId="df33d467f9d258d0" providerId="LiveId" clId="{CF1AEF7B-BE6B-4376-B3F4-EDEA0D96FC76}" dt="2023-08-27T21:05:48.158" v="0" actId="478"/>
          <ac:spMkLst>
            <pc:docMk/>
            <pc:sldMk cId="0" sldId="256"/>
            <ac:spMk id="3" creationId="{03E890DF-316D-5E57-F76F-F12F759A1580}"/>
          </ac:spMkLst>
        </pc:spChg>
        <pc:spChg chg="del">
          <ac:chgData name="Jack Sayre" userId="df33d467f9d258d0" providerId="LiveId" clId="{CF1AEF7B-BE6B-4376-B3F4-EDEA0D96FC76}" dt="2023-08-27T21:05:48.158" v="0" actId="478"/>
          <ac:spMkLst>
            <pc:docMk/>
            <pc:sldMk cId="0" sldId="256"/>
            <ac:spMk id="5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27f4aaeb33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27f4aaeb3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30b81ed4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30b81ed4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27f4aaeb3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27f4aaeb3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f9f077c5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f9f077c5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3440523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3440523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10460432e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10460432e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30b4a09f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30b4a09f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19ba7e64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19ba7e64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10460432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10460432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057e27e481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057e27e481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057e27e4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057e27e4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122badc2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122badc2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281088c3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281088c3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837d7fc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1837d7fc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f9f077c5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f9f077c5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f9f077c593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f9f077c593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f9f077c593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f9f077c593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dPpHBRMV-Sw"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hyperlink" Target="http://www.youtube.com/watch?v=dPpHBRMV-Sw" TargetMode="External"/><Relationship Id="rId4" Type="http://schemas.openxmlformats.org/officeDocument/2006/relationships/hyperlink" Target="https://docs.google.com/presentation/d/1sDs8u4T5KGLNCIbXF9wE-Q5e8GW03-K1ri9Guo8rkus/edit?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8.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mailto:nushart.1@osu.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OSU Ticket Sales Analysis</a:t>
            </a:r>
            <a:endParaRPr/>
          </a:p>
        </p:txBody>
      </p:sp>
      <p:sp>
        <p:nvSpPr>
          <p:cNvPr id="3" name="Subtitle 2">
            <a:extLst>
              <a:ext uri="{FF2B5EF4-FFF2-40B4-BE49-F238E27FC236}">
                <a16:creationId xmlns:a16="http://schemas.microsoft.com/office/drawing/2014/main" id="{03E890DF-316D-5E57-F76F-F12F759A1580}"/>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Activity of Gates Over Time</a:t>
            </a:r>
            <a:endParaRPr/>
          </a:p>
        </p:txBody>
      </p:sp>
      <p:sp>
        <p:nvSpPr>
          <p:cNvPr id="247" name="Google Shape;24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u="sng">
                <a:solidFill>
                  <a:schemeClr val="hlink"/>
                </a:solidFill>
                <a:hlinkClick r:id="rId3"/>
              </a:rPr>
              <a:t>https://youtu.be/dPpHBRMV-Sw</a:t>
            </a:r>
            <a:r>
              <a:rPr lang="en"/>
              <a:t> </a:t>
            </a:r>
            <a:endParaRPr sz="800"/>
          </a:p>
        </p:txBody>
      </p:sp>
      <p:sp>
        <p:nvSpPr>
          <p:cNvPr id="248" name="Google Shape;248;p22"/>
          <p:cNvSpPr txBox="1"/>
          <p:nvPr/>
        </p:nvSpPr>
        <p:spPr>
          <a:xfrm>
            <a:off x="5007500" y="877850"/>
            <a:ext cx="1273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Entire Season</a:t>
            </a:r>
            <a:endParaRPr sz="1200"/>
          </a:p>
        </p:txBody>
      </p:sp>
      <p:sp>
        <p:nvSpPr>
          <p:cNvPr id="249" name="Google Shape;249;p22"/>
          <p:cNvSpPr txBox="1"/>
          <p:nvPr/>
        </p:nvSpPr>
        <p:spPr>
          <a:xfrm>
            <a:off x="7910925" y="4654300"/>
            <a:ext cx="116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Slides</a:t>
            </a:r>
            <a:endParaRPr/>
          </a:p>
        </p:txBody>
      </p:sp>
      <p:pic>
        <p:nvPicPr>
          <p:cNvPr id="250" name="Google Shape;250;p22" title="Gate Activity Ohio State Football">
            <a:hlinkClick r:id="rId5"/>
          </p:cNvPr>
          <p:cNvPicPr preferRelativeResize="0"/>
          <p:nvPr/>
        </p:nvPicPr>
        <p:blipFill>
          <a:blip r:embed="rId6">
            <a:alphaModFix/>
          </a:blip>
          <a:stretch>
            <a:fillRect/>
          </a:stretch>
        </p:blipFill>
        <p:spPr>
          <a:xfrm>
            <a:off x="1338514" y="1560750"/>
            <a:ext cx="6211111" cy="3493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311700" y="1483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Actions (potential)</a:t>
            </a:r>
            <a:endParaRPr/>
          </a:p>
        </p:txBody>
      </p:sp>
      <p:pic>
        <p:nvPicPr>
          <p:cNvPr id="256" name="Google Shape;256;p23"/>
          <p:cNvPicPr preferRelativeResize="0"/>
          <p:nvPr/>
        </p:nvPicPr>
        <p:blipFill rotWithShape="1">
          <a:blip r:embed="rId3">
            <a:alphaModFix/>
          </a:blip>
          <a:srcRect t="15981" b="24231"/>
          <a:stretch/>
        </p:blipFill>
        <p:spPr>
          <a:xfrm>
            <a:off x="440000" y="759050"/>
            <a:ext cx="4198894" cy="4384451"/>
          </a:xfrm>
          <a:prstGeom prst="rect">
            <a:avLst/>
          </a:prstGeom>
          <a:noFill/>
          <a:ln>
            <a:noFill/>
          </a:ln>
        </p:spPr>
      </p:pic>
      <p:pic>
        <p:nvPicPr>
          <p:cNvPr id="257" name="Google Shape;257;p23"/>
          <p:cNvPicPr preferRelativeResize="0"/>
          <p:nvPr/>
        </p:nvPicPr>
        <p:blipFill>
          <a:blip r:embed="rId4">
            <a:alphaModFix/>
          </a:blip>
          <a:stretch>
            <a:fillRect/>
          </a:stretch>
        </p:blipFill>
        <p:spPr>
          <a:xfrm>
            <a:off x="5119895" y="148300"/>
            <a:ext cx="3792306" cy="4955248"/>
          </a:xfrm>
          <a:prstGeom prst="rect">
            <a:avLst/>
          </a:prstGeom>
          <a:noFill/>
          <a:ln>
            <a:noFill/>
          </a:ln>
        </p:spPr>
      </p:pic>
      <p:sp>
        <p:nvSpPr>
          <p:cNvPr id="258" name="Google Shape;258;p23"/>
          <p:cNvSpPr txBox="1"/>
          <p:nvPr/>
        </p:nvSpPr>
        <p:spPr>
          <a:xfrm>
            <a:off x="2396975" y="3039150"/>
            <a:ext cx="1867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rPr>
              <a:t>STADIUM MAP</a:t>
            </a:r>
            <a:endParaRPr sz="1100" b="1">
              <a:solidFill>
                <a:schemeClr val="lt1"/>
              </a:solidFill>
            </a:endParaRPr>
          </a:p>
        </p:txBody>
      </p:sp>
      <p:pic>
        <p:nvPicPr>
          <p:cNvPr id="259" name="Google Shape;259;p23"/>
          <p:cNvPicPr preferRelativeResize="0"/>
          <p:nvPr/>
        </p:nvPicPr>
        <p:blipFill rotWithShape="1">
          <a:blip r:embed="rId5">
            <a:alphaModFix/>
          </a:blip>
          <a:srcRect l="37001" t="17702" r="35584"/>
          <a:stretch/>
        </p:blipFill>
        <p:spPr>
          <a:xfrm>
            <a:off x="2890550" y="3039150"/>
            <a:ext cx="880349" cy="1486600"/>
          </a:xfrm>
          <a:prstGeom prst="rect">
            <a:avLst/>
          </a:prstGeom>
          <a:noFill/>
          <a:ln>
            <a:noFill/>
          </a:ln>
        </p:spPr>
      </p:pic>
      <p:sp>
        <p:nvSpPr>
          <p:cNvPr id="260" name="Google Shape;260;p23"/>
          <p:cNvSpPr/>
          <p:nvPr/>
        </p:nvSpPr>
        <p:spPr>
          <a:xfrm>
            <a:off x="5191125" y="1476400"/>
            <a:ext cx="247800" cy="2382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txBox="1"/>
          <p:nvPr/>
        </p:nvSpPr>
        <p:spPr>
          <a:xfrm>
            <a:off x="5043575" y="1433950"/>
            <a:ext cx="609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 b="1">
                <a:solidFill>
                  <a:srgbClr val="FF0000"/>
                </a:solidFill>
              </a:rPr>
              <a:t>GATE</a:t>
            </a:r>
            <a:endParaRPr sz="450" b="1">
              <a:solidFill>
                <a:srgbClr val="FF0000"/>
              </a:solidFill>
            </a:endParaRPr>
          </a:p>
          <a:p>
            <a:pPr marL="0" lvl="0" indent="0" algn="ctr" rtl="0">
              <a:spcBef>
                <a:spcPts val="0"/>
              </a:spcBef>
              <a:spcAft>
                <a:spcPts val="0"/>
              </a:spcAft>
              <a:buNone/>
            </a:pPr>
            <a:r>
              <a:rPr lang="en" sz="450" b="1">
                <a:solidFill>
                  <a:srgbClr val="FF0000"/>
                </a:solidFill>
              </a:rPr>
              <a:t>15</a:t>
            </a:r>
            <a:endParaRPr sz="450" b="1">
              <a:solidFill>
                <a:srgbClr val="FF0000"/>
              </a:solidFill>
            </a:endParaRPr>
          </a:p>
        </p:txBody>
      </p:sp>
      <p:sp>
        <p:nvSpPr>
          <p:cNvPr id="262" name="Google Shape;262;p23"/>
          <p:cNvSpPr txBox="1"/>
          <p:nvPr/>
        </p:nvSpPr>
        <p:spPr>
          <a:xfrm>
            <a:off x="4883600" y="1464700"/>
            <a:ext cx="437100" cy="261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 b="1">
                <a:solidFill>
                  <a:srgbClr val="FF0000"/>
                </a:solidFill>
              </a:rPr>
              <a:t>ENTER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t>Actions (potential)</a:t>
            </a:r>
            <a:endParaRPr sz="2820"/>
          </a:p>
        </p:txBody>
      </p:sp>
      <p:sp>
        <p:nvSpPr>
          <p:cNvPr id="268" name="Google Shape;268;p24"/>
          <p:cNvSpPr txBox="1"/>
          <p:nvPr/>
        </p:nvSpPr>
        <p:spPr>
          <a:xfrm>
            <a:off x="350825" y="1378925"/>
            <a:ext cx="8685300" cy="30837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SzPts val="1900"/>
              <a:buChar char="●"/>
            </a:pPr>
            <a:r>
              <a:rPr lang="en" sz="1900"/>
              <a:t>North overcrowding likely result of convenience to tailgates</a:t>
            </a:r>
            <a:endParaRPr sz="1900"/>
          </a:p>
          <a:p>
            <a:pPr marL="914400" lvl="1" indent="-349250" algn="l" rtl="0">
              <a:lnSpc>
                <a:spcPct val="115000"/>
              </a:lnSpc>
              <a:spcBef>
                <a:spcPts val="0"/>
              </a:spcBef>
              <a:spcAft>
                <a:spcPts val="0"/>
              </a:spcAft>
              <a:buSzPts val="1900"/>
              <a:buChar char="○"/>
            </a:pPr>
            <a:r>
              <a:rPr lang="en" sz="1900"/>
              <a:t>Proper signage</a:t>
            </a:r>
            <a:endParaRPr sz="1900"/>
          </a:p>
          <a:p>
            <a:pPr marL="914400" lvl="1" indent="-349250" algn="l" rtl="0">
              <a:lnSpc>
                <a:spcPct val="115000"/>
              </a:lnSpc>
              <a:spcBef>
                <a:spcPts val="0"/>
              </a:spcBef>
              <a:spcAft>
                <a:spcPts val="0"/>
              </a:spcAft>
              <a:buSzPts val="1900"/>
              <a:buChar char="○"/>
            </a:pPr>
            <a:r>
              <a:rPr lang="en" sz="1900"/>
              <a:t>Add map directing to correct gate entry on tickets</a:t>
            </a:r>
            <a:endParaRPr sz="1900"/>
          </a:p>
          <a:p>
            <a:pPr marL="914400" lvl="1" indent="-349250" algn="l" rtl="0">
              <a:lnSpc>
                <a:spcPct val="115000"/>
              </a:lnSpc>
              <a:spcBef>
                <a:spcPts val="0"/>
              </a:spcBef>
              <a:spcAft>
                <a:spcPts val="0"/>
              </a:spcAft>
              <a:buSzPts val="1900"/>
              <a:buChar char="○"/>
            </a:pPr>
            <a:r>
              <a:rPr lang="en" sz="1900"/>
              <a:t>Increase amount of scanners at overcrowded gates</a:t>
            </a:r>
            <a:endParaRPr sz="1900"/>
          </a:p>
          <a:p>
            <a:pPr marL="914400" lvl="1" indent="-349250" algn="l" rtl="0">
              <a:lnSpc>
                <a:spcPct val="115000"/>
              </a:lnSpc>
              <a:spcBef>
                <a:spcPts val="0"/>
              </a:spcBef>
              <a:spcAft>
                <a:spcPts val="0"/>
              </a:spcAft>
              <a:buSzPts val="1900"/>
              <a:buChar char="○"/>
            </a:pPr>
            <a:r>
              <a:rPr lang="en" sz="1900">
                <a:solidFill>
                  <a:schemeClr val="dk1"/>
                </a:solidFill>
              </a:rPr>
              <a:t>Staff announcing incentives for correct entry</a:t>
            </a:r>
            <a:endParaRPr sz="1900"/>
          </a:p>
          <a:p>
            <a:pPr marL="457200" lvl="0" indent="-342900" algn="l" rtl="0">
              <a:lnSpc>
                <a:spcPct val="115000"/>
              </a:lnSpc>
              <a:spcBef>
                <a:spcPts val="0"/>
              </a:spcBef>
              <a:spcAft>
                <a:spcPts val="0"/>
              </a:spcAft>
              <a:buClr>
                <a:schemeClr val="dk1"/>
              </a:buClr>
              <a:buSzPts val="1800"/>
              <a:buChar char="●"/>
            </a:pPr>
            <a:r>
              <a:rPr lang="en" sz="1800">
                <a:solidFill>
                  <a:schemeClr val="dk1"/>
                </a:solidFill>
              </a:rPr>
              <a:t>Incentives to consider:</a:t>
            </a:r>
            <a:endParaRPr sz="1800">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a:solidFill>
                  <a:schemeClr val="dk1"/>
                </a:solidFill>
              </a:rPr>
              <a:t>Food/drink voucher for correct gate entry</a:t>
            </a:r>
            <a:endParaRPr sz="1800">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a:solidFill>
                  <a:schemeClr val="dk1"/>
                </a:solidFill>
              </a:rPr>
              <a:t>Section-specific merchandise giveaways</a:t>
            </a:r>
            <a:endParaRPr sz="1900"/>
          </a:p>
          <a:p>
            <a:pPr marL="0" lvl="0" indent="0" algn="l" rtl="0">
              <a:spcBef>
                <a:spcPts val="0"/>
              </a:spcBef>
              <a:spcAft>
                <a:spcPts val="0"/>
              </a:spcAft>
              <a:buNone/>
            </a:pP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t>Actions (potential)</a:t>
            </a:r>
            <a:endParaRPr sz="2820"/>
          </a:p>
        </p:txBody>
      </p:sp>
      <p:sp>
        <p:nvSpPr>
          <p:cNvPr id="274" name="Google Shape;274;p25"/>
          <p:cNvSpPr txBox="1"/>
          <p:nvPr/>
        </p:nvSpPr>
        <p:spPr>
          <a:xfrm>
            <a:off x="350825" y="1378925"/>
            <a:ext cx="86853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 sz="1800"/>
              <a:t>Why solve this issue?</a:t>
            </a:r>
            <a:endParaRPr sz="1800"/>
          </a:p>
          <a:p>
            <a:pPr marL="914400" lvl="1" indent="-342900" algn="l" rtl="0">
              <a:lnSpc>
                <a:spcPct val="115000"/>
              </a:lnSpc>
              <a:spcBef>
                <a:spcPts val="0"/>
              </a:spcBef>
              <a:spcAft>
                <a:spcPts val="0"/>
              </a:spcAft>
              <a:buSzPts val="1800"/>
              <a:buChar char="○"/>
            </a:pPr>
            <a:r>
              <a:rPr lang="en" sz="1800"/>
              <a:t>More optimal entry → more time in stadium → more in-event revenue</a:t>
            </a:r>
            <a:endParaRPr sz="1800"/>
          </a:p>
          <a:p>
            <a:pPr marL="914400" lvl="1" indent="-342900" algn="l" rtl="0">
              <a:lnSpc>
                <a:spcPct val="115000"/>
              </a:lnSpc>
              <a:spcBef>
                <a:spcPts val="0"/>
              </a:spcBef>
              <a:spcAft>
                <a:spcPts val="0"/>
              </a:spcAft>
              <a:buSzPts val="1800"/>
              <a:buChar char="○"/>
            </a:pPr>
            <a:r>
              <a:rPr lang="en" sz="1800"/>
              <a:t>More organized flow of traffic </a:t>
            </a:r>
            <a:r>
              <a:rPr lang="en" sz="1800">
                <a:solidFill>
                  <a:schemeClr val="dk1"/>
                </a:solidFill>
              </a:rPr>
              <a:t>→</a:t>
            </a:r>
            <a:r>
              <a:rPr lang="en" sz="1800"/>
              <a:t> better fan experience</a:t>
            </a:r>
            <a:endParaRPr sz="1800"/>
          </a:p>
          <a:p>
            <a:pPr marL="914400" lvl="1" indent="-342900" algn="l" rtl="0">
              <a:lnSpc>
                <a:spcPct val="115000"/>
              </a:lnSpc>
              <a:spcBef>
                <a:spcPts val="0"/>
              </a:spcBef>
              <a:spcAft>
                <a:spcPts val="0"/>
              </a:spcAft>
              <a:buSzPts val="1800"/>
              <a:buChar char="○"/>
            </a:pPr>
            <a:r>
              <a:rPr lang="en" sz="1800"/>
              <a:t>Safety concerns:</a:t>
            </a:r>
            <a:endParaRPr sz="1800"/>
          </a:p>
          <a:p>
            <a:pPr marL="1371600" lvl="2" indent="-342900" algn="l" rtl="0">
              <a:lnSpc>
                <a:spcPct val="115000"/>
              </a:lnSpc>
              <a:spcBef>
                <a:spcPts val="0"/>
              </a:spcBef>
              <a:spcAft>
                <a:spcPts val="0"/>
              </a:spcAft>
              <a:buSzPts val="1800"/>
              <a:buChar char="■"/>
            </a:pPr>
            <a:r>
              <a:rPr lang="en" sz="1800"/>
              <a:t>Security gates overcrowding</a:t>
            </a:r>
            <a:endParaRPr sz="1800"/>
          </a:p>
          <a:p>
            <a:pPr marL="457200" lvl="0" indent="-342900" algn="l" rtl="0">
              <a:lnSpc>
                <a:spcPct val="115000"/>
              </a:lnSpc>
              <a:spcBef>
                <a:spcPts val="0"/>
              </a:spcBef>
              <a:spcAft>
                <a:spcPts val="0"/>
              </a:spcAft>
              <a:buSzPts val="1800"/>
              <a:buChar char="●"/>
            </a:pPr>
            <a:r>
              <a:rPr lang="en" sz="1800"/>
              <a:t>Measure this with time data from alcohol sales group</a:t>
            </a:r>
            <a:endParaRPr sz="1800"/>
          </a:p>
          <a:p>
            <a:pPr marL="914400" lvl="1" indent="-342900" algn="l" rtl="0">
              <a:lnSpc>
                <a:spcPct val="115000"/>
              </a:lnSpc>
              <a:spcBef>
                <a:spcPts val="0"/>
              </a:spcBef>
              <a:spcAft>
                <a:spcPts val="0"/>
              </a:spcAft>
              <a:buSzPts val="1800"/>
              <a:buChar char="○"/>
            </a:pPr>
            <a:r>
              <a:rPr lang="en" sz="1800"/>
              <a:t>If we shift the curve through timing and optimal entry, we estimate additional expected revenue</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t>Next Steps</a:t>
            </a:r>
            <a:endParaRPr sz="2820"/>
          </a:p>
        </p:txBody>
      </p:sp>
      <p:sp>
        <p:nvSpPr>
          <p:cNvPr id="280" name="Google Shape;280;p26"/>
          <p:cNvSpPr txBox="1"/>
          <p:nvPr/>
        </p:nvSpPr>
        <p:spPr>
          <a:xfrm>
            <a:off x="359550" y="1548050"/>
            <a:ext cx="75405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 sz="1800"/>
              <a:t>With data on early arrival transactions, evaluate prior slide question</a:t>
            </a:r>
            <a:endParaRPr sz="1800"/>
          </a:p>
          <a:p>
            <a:pPr marL="914400" lvl="1" indent="-342900" algn="l" rtl="0">
              <a:lnSpc>
                <a:spcPct val="115000"/>
              </a:lnSpc>
              <a:spcBef>
                <a:spcPts val="0"/>
              </a:spcBef>
              <a:spcAft>
                <a:spcPts val="0"/>
              </a:spcAft>
              <a:buSzPts val="1800"/>
              <a:buChar char="○"/>
            </a:pPr>
            <a:r>
              <a:rPr lang="en" sz="1800"/>
              <a:t>Will be quick proof of value</a:t>
            </a:r>
            <a:endParaRPr sz="1800"/>
          </a:p>
          <a:p>
            <a:pPr marL="457200" lvl="0" indent="-342900" algn="l" rtl="0">
              <a:lnSpc>
                <a:spcPct val="115000"/>
              </a:lnSpc>
              <a:spcBef>
                <a:spcPts val="0"/>
              </a:spcBef>
              <a:spcAft>
                <a:spcPts val="0"/>
              </a:spcAft>
              <a:buSzPts val="1800"/>
              <a:buChar char="●"/>
            </a:pPr>
            <a:r>
              <a:rPr lang="en" sz="1800"/>
              <a:t>Assess - surveys of those who do arrive at certain earlier times</a:t>
            </a:r>
            <a:endParaRPr sz="1800"/>
          </a:p>
          <a:p>
            <a:pPr marL="914400" lvl="1" indent="-342900" algn="l" rtl="0">
              <a:lnSpc>
                <a:spcPct val="115000"/>
              </a:lnSpc>
              <a:spcBef>
                <a:spcPts val="0"/>
              </a:spcBef>
              <a:spcAft>
                <a:spcPts val="0"/>
              </a:spcAft>
              <a:buSzPts val="1800"/>
              <a:buChar char="○"/>
            </a:pPr>
            <a:r>
              <a:rPr lang="en" sz="1800"/>
              <a:t>More effort - need staff dedicated to this</a:t>
            </a:r>
            <a:endParaRPr sz="1800"/>
          </a:p>
          <a:p>
            <a:pPr marL="914400" lvl="1" indent="-342900" algn="l" rtl="0">
              <a:lnSpc>
                <a:spcPct val="115000"/>
              </a:lnSpc>
              <a:spcBef>
                <a:spcPts val="0"/>
              </a:spcBef>
              <a:spcAft>
                <a:spcPts val="0"/>
              </a:spcAft>
              <a:buSzPts val="1800"/>
              <a:buChar char="○"/>
            </a:pPr>
            <a:r>
              <a:rPr lang="en" sz="1800"/>
              <a:t>Creating a good survey</a:t>
            </a:r>
            <a:endParaRPr sz="1800"/>
          </a:p>
          <a:p>
            <a:pPr marL="457200" lvl="0" indent="-342900" algn="l" rtl="0">
              <a:lnSpc>
                <a:spcPct val="115000"/>
              </a:lnSpc>
              <a:spcBef>
                <a:spcPts val="0"/>
              </a:spcBef>
              <a:spcAft>
                <a:spcPts val="0"/>
              </a:spcAft>
              <a:buSzPts val="1800"/>
              <a:buChar char="●"/>
            </a:pPr>
            <a:r>
              <a:rPr lang="en" sz="1800"/>
              <a:t>Triggered notifications post-game</a:t>
            </a:r>
            <a:endParaRPr sz="1800"/>
          </a:p>
          <a:p>
            <a:pPr marL="914400" lvl="1" indent="-342900" algn="l" rtl="0">
              <a:lnSpc>
                <a:spcPct val="115000"/>
              </a:lnSpc>
              <a:spcBef>
                <a:spcPts val="0"/>
              </a:spcBef>
              <a:spcAft>
                <a:spcPts val="0"/>
              </a:spcAft>
              <a:buSzPts val="1800"/>
              <a:buChar char="○"/>
            </a:pPr>
            <a:r>
              <a:rPr lang="en" sz="1800"/>
              <a:t>“We noticed you entered in this section…”</a:t>
            </a:r>
            <a:endParaRPr sz="1800"/>
          </a:p>
          <a:p>
            <a:pPr marL="914400" lvl="1" indent="-342900" algn="l" rtl="0">
              <a:lnSpc>
                <a:spcPct val="115000"/>
              </a:lnSpc>
              <a:spcBef>
                <a:spcPts val="0"/>
              </a:spcBef>
              <a:spcAft>
                <a:spcPts val="0"/>
              </a:spcAft>
              <a:buSzPts val="1800"/>
              <a:buChar char="○"/>
            </a:pPr>
            <a:r>
              <a:rPr lang="en" sz="1800"/>
              <a:t>Costly initial set up</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Appendix</a:t>
            </a:r>
            <a:endParaRPr/>
          </a:p>
        </p:txBody>
      </p:sp>
      <p:sp>
        <p:nvSpPr>
          <p:cNvPr id="286" name="Google Shape;286;p27"/>
          <p:cNvSpPr txBox="1"/>
          <p:nvPr/>
        </p:nvSpPr>
        <p:spPr>
          <a:xfrm>
            <a:off x="1940775" y="0"/>
            <a:ext cx="559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FF0000"/>
              </a:solidFill>
            </a:endParaRPr>
          </a:p>
        </p:txBody>
      </p:sp>
      <p:pic>
        <p:nvPicPr>
          <p:cNvPr id="287" name="Google Shape;287;p27"/>
          <p:cNvPicPr preferRelativeResize="0"/>
          <p:nvPr/>
        </p:nvPicPr>
        <p:blipFill rotWithShape="1">
          <a:blip r:embed="rId3">
            <a:alphaModFix/>
          </a:blip>
          <a:srcRect l="4280" r="5041" b="11473"/>
          <a:stretch/>
        </p:blipFill>
        <p:spPr>
          <a:xfrm>
            <a:off x="83850" y="2948250"/>
            <a:ext cx="5090715" cy="2097425"/>
          </a:xfrm>
          <a:prstGeom prst="rect">
            <a:avLst/>
          </a:prstGeom>
          <a:noFill/>
          <a:ln>
            <a:noFill/>
          </a:ln>
        </p:spPr>
      </p:pic>
      <p:pic>
        <p:nvPicPr>
          <p:cNvPr id="288" name="Google Shape;288;p27"/>
          <p:cNvPicPr preferRelativeResize="0"/>
          <p:nvPr/>
        </p:nvPicPr>
        <p:blipFill rotWithShape="1">
          <a:blip r:embed="rId4">
            <a:alphaModFix/>
          </a:blip>
          <a:srcRect l="4280" r="5041" b="11473"/>
          <a:stretch/>
        </p:blipFill>
        <p:spPr>
          <a:xfrm>
            <a:off x="3500050" y="947825"/>
            <a:ext cx="5332251" cy="2196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745000" y="955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990"/>
              <a:buFont typeface="Arial"/>
              <a:buNone/>
            </a:pPr>
            <a:r>
              <a:rPr lang="en" sz="2200" b="1"/>
              <a:t>Activity of Gates by Area- 1:00 hrs to 0:45 Before Kickoff</a:t>
            </a:r>
            <a:endParaRPr sz="2200"/>
          </a:p>
        </p:txBody>
      </p:sp>
      <p:sp>
        <p:nvSpPr>
          <p:cNvPr id="294" name="Google Shape;29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5" name="Google Shape;295;p28"/>
          <p:cNvPicPr preferRelativeResize="0"/>
          <p:nvPr/>
        </p:nvPicPr>
        <p:blipFill>
          <a:blip r:embed="rId3">
            <a:alphaModFix/>
          </a:blip>
          <a:stretch>
            <a:fillRect/>
          </a:stretch>
        </p:blipFill>
        <p:spPr>
          <a:xfrm>
            <a:off x="1787700" y="681225"/>
            <a:ext cx="3367050" cy="4358902"/>
          </a:xfrm>
          <a:prstGeom prst="rect">
            <a:avLst/>
          </a:prstGeom>
          <a:noFill/>
          <a:ln>
            <a:noFill/>
          </a:ln>
        </p:spPr>
      </p:pic>
      <p:pic>
        <p:nvPicPr>
          <p:cNvPr id="296" name="Google Shape;296;p28"/>
          <p:cNvPicPr preferRelativeResize="0"/>
          <p:nvPr/>
        </p:nvPicPr>
        <p:blipFill rotWithShape="1">
          <a:blip r:embed="rId4">
            <a:alphaModFix/>
          </a:blip>
          <a:srcRect l="37143" t="19670" r="38387" b="12757"/>
          <a:stretch/>
        </p:blipFill>
        <p:spPr>
          <a:xfrm>
            <a:off x="6679875" y="834813"/>
            <a:ext cx="2237399" cy="3473875"/>
          </a:xfrm>
          <a:prstGeom prst="rect">
            <a:avLst/>
          </a:prstGeom>
          <a:noFill/>
          <a:ln>
            <a:noFill/>
          </a:ln>
        </p:spPr>
      </p:pic>
      <p:sp>
        <p:nvSpPr>
          <p:cNvPr id="297" name="Google Shape;297;p28"/>
          <p:cNvSpPr/>
          <p:nvPr/>
        </p:nvSpPr>
        <p:spPr>
          <a:xfrm>
            <a:off x="3210200" y="4742450"/>
            <a:ext cx="658500" cy="109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5026250" y="3514550"/>
            <a:ext cx="594300" cy="109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614075" y="3314675"/>
            <a:ext cx="420600" cy="109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5096113" y="2716525"/>
            <a:ext cx="356700" cy="109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5026238" y="2177088"/>
            <a:ext cx="384000" cy="109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4924375" y="1637650"/>
            <a:ext cx="649200" cy="109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4671450" y="1152475"/>
            <a:ext cx="548700" cy="109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3393525" y="571725"/>
            <a:ext cx="155400" cy="109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423675" y="1042975"/>
            <a:ext cx="1069800" cy="109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484725" y="2067600"/>
            <a:ext cx="420600" cy="109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txBox="1"/>
          <p:nvPr/>
        </p:nvSpPr>
        <p:spPr>
          <a:xfrm>
            <a:off x="6679875" y="4568875"/>
            <a:ext cx="174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11.9 Entries/Sec</a:t>
            </a:r>
            <a:endParaRPr b="1"/>
          </a:p>
        </p:txBody>
      </p:sp>
      <p:sp>
        <p:nvSpPr>
          <p:cNvPr id="308" name="Google Shape;308;p28"/>
          <p:cNvSpPr txBox="1"/>
          <p:nvPr/>
        </p:nvSpPr>
        <p:spPr>
          <a:xfrm>
            <a:off x="6820750" y="4742450"/>
            <a:ext cx="1243800" cy="40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t>Entire Stadium</a:t>
            </a:r>
            <a:endParaRPr sz="1100"/>
          </a:p>
        </p:txBody>
      </p:sp>
      <p:sp>
        <p:nvSpPr>
          <p:cNvPr id="309" name="Google Shape;309;p28"/>
          <p:cNvSpPr txBox="1"/>
          <p:nvPr/>
        </p:nvSpPr>
        <p:spPr>
          <a:xfrm>
            <a:off x="5898250" y="441825"/>
            <a:ext cx="1299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Entire Season</a:t>
            </a:r>
            <a:endParaRPr/>
          </a:p>
        </p:txBody>
      </p:sp>
      <p:pic>
        <p:nvPicPr>
          <p:cNvPr id="310" name="Google Shape;310;p28"/>
          <p:cNvPicPr preferRelativeResize="0"/>
          <p:nvPr/>
        </p:nvPicPr>
        <p:blipFill rotWithShape="1">
          <a:blip r:embed="rId5">
            <a:alphaModFix/>
          </a:blip>
          <a:srcRect l="37143" t="18733" r="37561" b="12419"/>
          <a:stretch/>
        </p:blipFill>
        <p:spPr>
          <a:xfrm>
            <a:off x="6679875" y="769525"/>
            <a:ext cx="2312925" cy="3539174"/>
          </a:xfrm>
          <a:prstGeom prst="rect">
            <a:avLst/>
          </a:prstGeom>
          <a:noFill/>
          <a:ln>
            <a:noFill/>
          </a:ln>
        </p:spPr>
      </p:pic>
      <p:sp>
        <p:nvSpPr>
          <p:cNvPr id="311" name="Google Shape;311;p28"/>
          <p:cNvSpPr txBox="1">
            <a:spLocks noGrp="1"/>
          </p:cNvSpPr>
          <p:nvPr>
            <p:ph type="title"/>
          </p:nvPr>
        </p:nvSpPr>
        <p:spPr>
          <a:xfrm>
            <a:off x="0" y="4702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a:t>Appendix</a:t>
            </a:r>
            <a:endParaRPr sz="182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Appendix</a:t>
            </a:r>
            <a:endParaRPr/>
          </a:p>
        </p:txBody>
      </p:sp>
      <p:pic>
        <p:nvPicPr>
          <p:cNvPr id="317" name="Google Shape;317;p29"/>
          <p:cNvPicPr preferRelativeResize="0"/>
          <p:nvPr/>
        </p:nvPicPr>
        <p:blipFill>
          <a:blip r:embed="rId3">
            <a:alphaModFix/>
          </a:blip>
          <a:stretch>
            <a:fillRect/>
          </a:stretch>
        </p:blipFill>
        <p:spPr>
          <a:xfrm>
            <a:off x="0" y="1659650"/>
            <a:ext cx="4571992" cy="2821575"/>
          </a:xfrm>
          <a:prstGeom prst="rect">
            <a:avLst/>
          </a:prstGeom>
          <a:noFill/>
          <a:ln>
            <a:noFill/>
          </a:ln>
        </p:spPr>
      </p:pic>
      <p:pic>
        <p:nvPicPr>
          <p:cNvPr id="318" name="Google Shape;318;p29"/>
          <p:cNvPicPr preferRelativeResize="0"/>
          <p:nvPr/>
        </p:nvPicPr>
        <p:blipFill>
          <a:blip r:embed="rId4">
            <a:alphaModFix/>
          </a:blip>
          <a:stretch>
            <a:fillRect/>
          </a:stretch>
        </p:blipFill>
        <p:spPr>
          <a:xfrm>
            <a:off x="4232087" y="1554762"/>
            <a:ext cx="4911914" cy="3031350"/>
          </a:xfrm>
          <a:prstGeom prst="rect">
            <a:avLst/>
          </a:prstGeom>
          <a:noFill/>
          <a:ln>
            <a:noFill/>
          </a:ln>
        </p:spPr>
      </p:pic>
      <p:sp>
        <p:nvSpPr>
          <p:cNvPr id="319" name="Google Shape;319;p29"/>
          <p:cNvSpPr txBox="1"/>
          <p:nvPr/>
        </p:nvSpPr>
        <p:spPr>
          <a:xfrm>
            <a:off x="7173475" y="2071100"/>
            <a:ext cx="181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Median: 624 Scans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25" name="Google Shape;32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6" name="Google Shape;326;p30"/>
          <p:cNvPicPr preferRelativeResize="0"/>
          <p:nvPr/>
        </p:nvPicPr>
        <p:blipFill>
          <a:blip r:embed="rId3">
            <a:alphaModFix/>
          </a:blip>
          <a:stretch>
            <a:fillRect/>
          </a:stretch>
        </p:blipFill>
        <p:spPr>
          <a:xfrm>
            <a:off x="251950" y="445025"/>
            <a:ext cx="3500800" cy="4532009"/>
          </a:xfrm>
          <a:prstGeom prst="rect">
            <a:avLst/>
          </a:prstGeom>
          <a:noFill/>
          <a:ln>
            <a:noFill/>
          </a:ln>
        </p:spPr>
      </p:pic>
      <p:pic>
        <p:nvPicPr>
          <p:cNvPr id="327" name="Google Shape;327;p30"/>
          <p:cNvPicPr preferRelativeResize="0"/>
          <p:nvPr/>
        </p:nvPicPr>
        <p:blipFill rotWithShape="1">
          <a:blip r:embed="rId4">
            <a:alphaModFix/>
          </a:blip>
          <a:srcRect l="39131" t="21180" r="40845" b="11151"/>
          <a:stretch/>
        </p:blipFill>
        <p:spPr>
          <a:xfrm>
            <a:off x="4207025" y="1017725"/>
            <a:ext cx="1830976" cy="3478675"/>
          </a:xfrm>
          <a:prstGeom prst="rect">
            <a:avLst/>
          </a:prstGeom>
          <a:noFill/>
          <a:ln>
            <a:noFill/>
          </a:ln>
        </p:spPr>
      </p:pic>
      <p:pic>
        <p:nvPicPr>
          <p:cNvPr id="328" name="Google Shape;328;p30"/>
          <p:cNvPicPr preferRelativeResize="0"/>
          <p:nvPr/>
        </p:nvPicPr>
        <p:blipFill rotWithShape="1">
          <a:blip r:embed="rId5">
            <a:alphaModFix/>
          </a:blip>
          <a:srcRect l="39282" t="24717" r="40694" b="7618"/>
          <a:stretch/>
        </p:blipFill>
        <p:spPr>
          <a:xfrm>
            <a:off x="6625050" y="1017725"/>
            <a:ext cx="1830976" cy="3478675"/>
          </a:xfrm>
          <a:prstGeom prst="rect">
            <a:avLst/>
          </a:prstGeom>
          <a:noFill/>
          <a:ln>
            <a:noFill/>
          </a:ln>
        </p:spPr>
      </p:pic>
      <p:pic>
        <p:nvPicPr>
          <p:cNvPr id="329" name="Google Shape;329;p30"/>
          <p:cNvPicPr preferRelativeResize="0"/>
          <p:nvPr/>
        </p:nvPicPr>
        <p:blipFill>
          <a:blip r:embed="rId6">
            <a:alphaModFix/>
          </a:blip>
          <a:stretch>
            <a:fillRect/>
          </a:stretch>
        </p:blipFill>
        <p:spPr>
          <a:xfrm>
            <a:off x="5423826" y="726800"/>
            <a:ext cx="404525" cy="290925"/>
          </a:xfrm>
          <a:prstGeom prst="rect">
            <a:avLst/>
          </a:prstGeom>
          <a:noFill/>
          <a:ln>
            <a:noFill/>
          </a:ln>
        </p:spPr>
      </p:pic>
      <p:pic>
        <p:nvPicPr>
          <p:cNvPr id="330" name="Google Shape;330;p30"/>
          <p:cNvPicPr preferRelativeResize="0"/>
          <p:nvPr/>
        </p:nvPicPr>
        <p:blipFill>
          <a:blip r:embed="rId7">
            <a:alphaModFix/>
          </a:blip>
          <a:stretch>
            <a:fillRect/>
          </a:stretch>
        </p:blipFill>
        <p:spPr>
          <a:xfrm>
            <a:off x="4571998" y="690241"/>
            <a:ext cx="404526" cy="364034"/>
          </a:xfrm>
          <a:prstGeom prst="rect">
            <a:avLst/>
          </a:prstGeom>
          <a:noFill/>
          <a:ln>
            <a:noFill/>
          </a:ln>
        </p:spPr>
      </p:pic>
      <p:pic>
        <p:nvPicPr>
          <p:cNvPr id="331" name="Google Shape;331;p30"/>
          <p:cNvPicPr preferRelativeResize="0"/>
          <p:nvPr/>
        </p:nvPicPr>
        <p:blipFill>
          <a:blip r:embed="rId8">
            <a:alphaModFix/>
          </a:blip>
          <a:stretch>
            <a:fillRect/>
          </a:stretch>
        </p:blipFill>
        <p:spPr>
          <a:xfrm>
            <a:off x="6721524" y="800430"/>
            <a:ext cx="202449" cy="217295"/>
          </a:xfrm>
          <a:prstGeom prst="rect">
            <a:avLst/>
          </a:prstGeom>
          <a:noFill/>
          <a:ln>
            <a:noFill/>
          </a:ln>
        </p:spPr>
      </p:pic>
      <p:pic>
        <p:nvPicPr>
          <p:cNvPr id="332" name="Google Shape;332;p30"/>
          <p:cNvPicPr preferRelativeResize="0"/>
          <p:nvPr/>
        </p:nvPicPr>
        <p:blipFill>
          <a:blip r:embed="rId9">
            <a:alphaModFix/>
          </a:blip>
          <a:stretch>
            <a:fillRect/>
          </a:stretch>
        </p:blipFill>
        <p:spPr>
          <a:xfrm>
            <a:off x="6943112" y="789933"/>
            <a:ext cx="404525" cy="238292"/>
          </a:xfrm>
          <a:prstGeom prst="rect">
            <a:avLst/>
          </a:prstGeom>
          <a:noFill/>
          <a:ln>
            <a:noFill/>
          </a:ln>
        </p:spPr>
      </p:pic>
      <p:pic>
        <p:nvPicPr>
          <p:cNvPr id="333" name="Google Shape;333;p30"/>
          <p:cNvPicPr preferRelativeResize="0"/>
          <p:nvPr/>
        </p:nvPicPr>
        <p:blipFill>
          <a:blip r:embed="rId10">
            <a:alphaModFix/>
          </a:blip>
          <a:stretch>
            <a:fillRect/>
          </a:stretch>
        </p:blipFill>
        <p:spPr>
          <a:xfrm>
            <a:off x="7366775" y="761800"/>
            <a:ext cx="252621" cy="238298"/>
          </a:xfrm>
          <a:prstGeom prst="rect">
            <a:avLst/>
          </a:prstGeom>
          <a:noFill/>
          <a:ln>
            <a:noFill/>
          </a:ln>
        </p:spPr>
      </p:pic>
      <p:pic>
        <p:nvPicPr>
          <p:cNvPr id="334" name="Google Shape;334;p30"/>
          <p:cNvPicPr preferRelativeResize="0"/>
          <p:nvPr/>
        </p:nvPicPr>
        <p:blipFill>
          <a:blip r:embed="rId11">
            <a:alphaModFix/>
          </a:blip>
          <a:stretch>
            <a:fillRect/>
          </a:stretch>
        </p:blipFill>
        <p:spPr>
          <a:xfrm>
            <a:off x="7637362" y="792333"/>
            <a:ext cx="202450" cy="177243"/>
          </a:xfrm>
          <a:prstGeom prst="rect">
            <a:avLst/>
          </a:prstGeom>
          <a:noFill/>
          <a:ln>
            <a:noFill/>
          </a:ln>
        </p:spPr>
      </p:pic>
      <p:pic>
        <p:nvPicPr>
          <p:cNvPr id="335" name="Google Shape;335;p30"/>
          <p:cNvPicPr preferRelativeResize="0"/>
          <p:nvPr/>
        </p:nvPicPr>
        <p:blipFill>
          <a:blip r:embed="rId12">
            <a:alphaModFix/>
          </a:blip>
          <a:stretch>
            <a:fillRect/>
          </a:stretch>
        </p:blipFill>
        <p:spPr>
          <a:xfrm>
            <a:off x="7857775" y="758482"/>
            <a:ext cx="404526" cy="227540"/>
          </a:xfrm>
          <a:prstGeom prst="rect">
            <a:avLst/>
          </a:prstGeom>
          <a:noFill/>
          <a:ln>
            <a:noFill/>
          </a:ln>
        </p:spPr>
      </p:pic>
      <p:pic>
        <p:nvPicPr>
          <p:cNvPr id="336" name="Google Shape;336;p30"/>
          <p:cNvPicPr preferRelativeResize="0"/>
          <p:nvPr/>
        </p:nvPicPr>
        <p:blipFill>
          <a:blip r:embed="rId13">
            <a:alphaModFix/>
          </a:blip>
          <a:stretch>
            <a:fillRect/>
          </a:stretch>
        </p:blipFill>
        <p:spPr>
          <a:xfrm>
            <a:off x="8226101" y="744414"/>
            <a:ext cx="202461" cy="255700"/>
          </a:xfrm>
          <a:prstGeom prst="rect">
            <a:avLst/>
          </a:prstGeom>
          <a:noFill/>
          <a:ln>
            <a:noFill/>
          </a:ln>
        </p:spPr>
      </p:pic>
      <p:sp>
        <p:nvSpPr>
          <p:cNvPr id="337" name="Google Shape;337;p30"/>
          <p:cNvSpPr/>
          <p:nvPr/>
        </p:nvSpPr>
        <p:spPr>
          <a:xfrm>
            <a:off x="4081250" y="4053300"/>
            <a:ext cx="125700" cy="177300"/>
          </a:xfrm>
          <a:prstGeom prst="star5">
            <a:avLst>
              <a:gd name="adj" fmla="val 19098"/>
              <a:gd name="hf" fmla="val 105146"/>
              <a:gd name="vf" fmla="val 11055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6477100" y="1839900"/>
            <a:ext cx="125700" cy="177300"/>
          </a:xfrm>
          <a:prstGeom prst="star5">
            <a:avLst>
              <a:gd name="adj" fmla="val 19098"/>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2012650" y="267725"/>
            <a:ext cx="125700" cy="177300"/>
          </a:xfrm>
          <a:prstGeom prst="star5">
            <a:avLst>
              <a:gd name="adj" fmla="val 19098"/>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txBox="1"/>
          <p:nvPr/>
        </p:nvSpPr>
        <p:spPr>
          <a:xfrm>
            <a:off x="2905850" y="0"/>
            <a:ext cx="7563000" cy="52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20" b="1">
                <a:solidFill>
                  <a:schemeClr val="dk1"/>
                </a:solidFill>
              </a:rPr>
              <a:t>Overcrowded Areas of Stadium-Per Scanner</a:t>
            </a:r>
            <a:endParaRPr/>
          </a:p>
        </p:txBody>
      </p:sp>
      <p:sp>
        <p:nvSpPr>
          <p:cNvPr id="341" name="Google Shape;341;p30"/>
          <p:cNvSpPr txBox="1"/>
          <p:nvPr/>
        </p:nvSpPr>
        <p:spPr>
          <a:xfrm>
            <a:off x="139750" y="-21450"/>
            <a:ext cx="1998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rPr>
              <a:t>Appendix</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The Team</a:t>
            </a:r>
            <a:endParaRPr/>
          </a:p>
        </p:txBody>
      </p:sp>
      <p:pic>
        <p:nvPicPr>
          <p:cNvPr id="61" name="Google Shape;61;p14"/>
          <p:cNvPicPr preferRelativeResize="0"/>
          <p:nvPr/>
        </p:nvPicPr>
        <p:blipFill rotWithShape="1">
          <a:blip r:embed="rId3">
            <a:alphaModFix/>
          </a:blip>
          <a:srcRect l="27489" t="61972" r="31134"/>
          <a:stretch/>
        </p:blipFill>
        <p:spPr>
          <a:xfrm>
            <a:off x="663850" y="1495350"/>
            <a:ext cx="1627499" cy="1994451"/>
          </a:xfrm>
          <a:prstGeom prst="rect">
            <a:avLst/>
          </a:prstGeom>
          <a:noFill/>
          <a:ln>
            <a:noFill/>
          </a:ln>
        </p:spPr>
      </p:pic>
      <p:pic>
        <p:nvPicPr>
          <p:cNvPr id="62" name="Google Shape;62;p14"/>
          <p:cNvPicPr preferRelativeResize="0"/>
          <p:nvPr/>
        </p:nvPicPr>
        <p:blipFill>
          <a:blip r:embed="rId4">
            <a:alphaModFix/>
          </a:blip>
          <a:stretch>
            <a:fillRect/>
          </a:stretch>
        </p:blipFill>
        <p:spPr>
          <a:xfrm>
            <a:off x="2684175" y="1495350"/>
            <a:ext cx="1994450" cy="1994450"/>
          </a:xfrm>
          <a:prstGeom prst="rect">
            <a:avLst/>
          </a:prstGeom>
          <a:noFill/>
          <a:ln>
            <a:noFill/>
          </a:ln>
        </p:spPr>
      </p:pic>
      <p:sp>
        <p:nvSpPr>
          <p:cNvPr id="63" name="Google Shape;63;p14"/>
          <p:cNvSpPr txBox="1"/>
          <p:nvPr/>
        </p:nvSpPr>
        <p:spPr>
          <a:xfrm>
            <a:off x="2686600" y="3725300"/>
            <a:ext cx="1997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Jack Sayre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Major: Data Analytics</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pic>
        <p:nvPicPr>
          <p:cNvPr id="64" name="Google Shape;64;p14"/>
          <p:cNvPicPr preferRelativeResize="0"/>
          <p:nvPr/>
        </p:nvPicPr>
        <p:blipFill rotWithShape="1">
          <a:blip r:embed="rId5">
            <a:alphaModFix/>
          </a:blip>
          <a:srcRect t="10498"/>
          <a:stretch/>
        </p:blipFill>
        <p:spPr>
          <a:xfrm>
            <a:off x="7294450" y="1486825"/>
            <a:ext cx="1627500" cy="1942252"/>
          </a:xfrm>
          <a:prstGeom prst="rect">
            <a:avLst/>
          </a:prstGeom>
          <a:noFill/>
          <a:ln>
            <a:noFill/>
          </a:ln>
        </p:spPr>
      </p:pic>
      <p:sp>
        <p:nvSpPr>
          <p:cNvPr id="65" name="Google Shape;65;p14"/>
          <p:cNvSpPr txBox="1"/>
          <p:nvPr/>
        </p:nvSpPr>
        <p:spPr>
          <a:xfrm>
            <a:off x="-22400" y="3725300"/>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Nick Perusek</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Major: Finance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Minor: Business Analytics</a:t>
            </a:r>
            <a:endParaRPr>
              <a:latin typeface="Roboto"/>
              <a:ea typeface="Roboto"/>
              <a:cs typeface="Roboto"/>
              <a:sym typeface="Roboto"/>
            </a:endParaRPr>
          </a:p>
        </p:txBody>
      </p:sp>
      <p:pic>
        <p:nvPicPr>
          <p:cNvPr id="66" name="Google Shape;66;p14"/>
          <p:cNvPicPr preferRelativeResize="0"/>
          <p:nvPr/>
        </p:nvPicPr>
        <p:blipFill>
          <a:blip r:embed="rId6">
            <a:alphaModFix/>
          </a:blip>
          <a:stretch>
            <a:fillRect/>
          </a:stretch>
        </p:blipFill>
        <p:spPr>
          <a:xfrm>
            <a:off x="5320338" y="1465837"/>
            <a:ext cx="1540124" cy="2053473"/>
          </a:xfrm>
          <a:prstGeom prst="rect">
            <a:avLst/>
          </a:prstGeom>
          <a:noFill/>
          <a:ln>
            <a:noFill/>
          </a:ln>
        </p:spPr>
      </p:pic>
      <p:sp>
        <p:nvSpPr>
          <p:cNvPr id="67" name="Google Shape;67;p14"/>
          <p:cNvSpPr txBox="1"/>
          <p:nvPr/>
        </p:nvSpPr>
        <p:spPr>
          <a:xfrm>
            <a:off x="5219500" y="3725300"/>
            <a:ext cx="17418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Deep Gupta</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Majors: Actuarial Science and Data Analytics</a:t>
            </a:r>
            <a:endParaRPr>
              <a:latin typeface="Roboto"/>
              <a:ea typeface="Roboto"/>
              <a:cs typeface="Roboto"/>
              <a:sym typeface="Roboto"/>
            </a:endParaRPr>
          </a:p>
        </p:txBody>
      </p:sp>
      <p:sp>
        <p:nvSpPr>
          <p:cNvPr id="68" name="Google Shape;68;p14"/>
          <p:cNvSpPr txBox="1"/>
          <p:nvPr/>
        </p:nvSpPr>
        <p:spPr>
          <a:xfrm>
            <a:off x="7109500" y="3725300"/>
            <a:ext cx="1997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Ryan Kline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Major: Data Analytics</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Description</a:t>
            </a:r>
            <a:endParaRPr/>
          </a:p>
        </p:txBody>
      </p:sp>
      <p:pic>
        <p:nvPicPr>
          <p:cNvPr id="74" name="Google Shape;74;p15"/>
          <p:cNvPicPr preferRelativeResize="0"/>
          <p:nvPr/>
        </p:nvPicPr>
        <p:blipFill>
          <a:blip r:embed="rId3">
            <a:alphaModFix/>
          </a:blip>
          <a:stretch>
            <a:fillRect/>
          </a:stretch>
        </p:blipFill>
        <p:spPr>
          <a:xfrm>
            <a:off x="4464000" y="1277025"/>
            <a:ext cx="4514850" cy="3390900"/>
          </a:xfrm>
          <a:prstGeom prst="rect">
            <a:avLst/>
          </a:prstGeom>
          <a:noFill/>
          <a:ln>
            <a:noFill/>
          </a:ln>
        </p:spPr>
      </p:pic>
      <p:sp>
        <p:nvSpPr>
          <p:cNvPr id="75" name="Google Shape;75;p15"/>
          <p:cNvSpPr txBox="1"/>
          <p:nvPr/>
        </p:nvSpPr>
        <p:spPr>
          <a:xfrm>
            <a:off x="264725" y="32519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6" name="Google Shape;76;p15"/>
          <p:cNvSpPr txBox="1"/>
          <p:nvPr/>
        </p:nvSpPr>
        <p:spPr>
          <a:xfrm>
            <a:off x="264725" y="1893475"/>
            <a:ext cx="3816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highlight>
                  <a:schemeClr val="lt1"/>
                </a:highlight>
                <a:latin typeface="Roboto"/>
                <a:ea typeface="Roboto"/>
                <a:cs typeface="Roboto"/>
                <a:sym typeface="Roboto"/>
              </a:rPr>
              <a:t>Conducting an in-depth analysis of Ohio State football games with the aim of providing insights into business analytics questions. We are specifically looking at attendees’ gate entry compared to the section their seat is located in.</a:t>
            </a:r>
            <a:endParaRPr sz="1600">
              <a:solidFill>
                <a:schemeClr val="dk1"/>
              </a:solidFill>
              <a:highlight>
                <a:schemeClr val="lt1"/>
              </a:highlight>
              <a:latin typeface="Roboto"/>
              <a:ea typeface="Roboto"/>
              <a:cs typeface="Roboto"/>
              <a:sym typeface="Roboto"/>
            </a:endParaRPr>
          </a:p>
        </p:txBody>
      </p:sp>
      <p:sp>
        <p:nvSpPr>
          <p:cNvPr id="77" name="Google Shape;77;p15"/>
          <p:cNvSpPr txBox="1"/>
          <p:nvPr/>
        </p:nvSpPr>
        <p:spPr>
          <a:xfrm>
            <a:off x="264725" y="1457475"/>
            <a:ext cx="1606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latin typeface="Roboto"/>
                <a:ea typeface="Roboto"/>
                <a:cs typeface="Roboto"/>
                <a:sym typeface="Roboto"/>
              </a:rPr>
              <a:t>Description:</a:t>
            </a:r>
            <a:endParaRPr sz="1900" b="1">
              <a:solidFill>
                <a:schemeClr val="dk1"/>
              </a:solidFill>
              <a:latin typeface="Roboto"/>
              <a:ea typeface="Roboto"/>
              <a:cs typeface="Roboto"/>
              <a:sym typeface="Roboto"/>
            </a:endParaRPr>
          </a:p>
        </p:txBody>
      </p:sp>
      <p:sp>
        <p:nvSpPr>
          <p:cNvPr id="78" name="Google Shape;78;p15"/>
          <p:cNvSpPr txBox="1"/>
          <p:nvPr/>
        </p:nvSpPr>
        <p:spPr>
          <a:xfrm>
            <a:off x="264725" y="3736150"/>
            <a:ext cx="3461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t>Data provided by Kate Nushart (</a:t>
            </a:r>
            <a:r>
              <a:rPr lang="en" sz="1100" i="1" u="sng">
                <a:solidFill>
                  <a:schemeClr val="hlink"/>
                </a:solidFill>
                <a:hlinkClick r:id="rId4"/>
              </a:rPr>
              <a:t>nushart.1@osu.edu</a:t>
            </a:r>
            <a:r>
              <a:rPr lang="en" sz="1100" i="1"/>
              <a:t>), Athletic Ticketing Director of the Ohio State Athletics Department</a:t>
            </a:r>
            <a:endParaRPr sz="1100" i="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t="2377" b="9236"/>
          <a:stretch/>
        </p:blipFill>
        <p:spPr>
          <a:xfrm>
            <a:off x="3612971" y="446305"/>
            <a:ext cx="4914065" cy="4171801"/>
          </a:xfrm>
          <a:prstGeom prst="rect">
            <a:avLst/>
          </a:prstGeom>
          <a:noFill/>
          <a:ln>
            <a:noFill/>
          </a:ln>
        </p:spPr>
      </p:pic>
      <p:sp>
        <p:nvSpPr>
          <p:cNvPr id="84" name="Google Shape;84;p16"/>
          <p:cNvSpPr/>
          <p:nvPr/>
        </p:nvSpPr>
        <p:spPr>
          <a:xfrm rot="-5400000">
            <a:off x="6004550" y="-543750"/>
            <a:ext cx="201000" cy="19914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p:nvPr/>
        </p:nvSpPr>
        <p:spPr>
          <a:xfrm>
            <a:off x="5737473" y="56650"/>
            <a:ext cx="7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Nunito"/>
                <a:ea typeface="Nunito"/>
                <a:cs typeface="Nunito"/>
                <a:sym typeface="Nunito"/>
              </a:rPr>
              <a:t>8.37%</a:t>
            </a:r>
            <a:endParaRPr>
              <a:solidFill>
                <a:schemeClr val="dk1"/>
              </a:solidFill>
              <a:latin typeface="Nunito"/>
              <a:ea typeface="Nunito"/>
              <a:cs typeface="Nunito"/>
              <a:sym typeface="Nunito"/>
            </a:endParaRPr>
          </a:p>
        </p:txBody>
      </p:sp>
      <p:sp>
        <p:nvSpPr>
          <p:cNvPr id="86" name="Google Shape;86;p16"/>
          <p:cNvSpPr txBox="1"/>
          <p:nvPr/>
        </p:nvSpPr>
        <p:spPr>
          <a:xfrm rot="1635057">
            <a:off x="7482659" y="428928"/>
            <a:ext cx="864256"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Nunito"/>
                <a:ea typeface="Nunito"/>
                <a:cs typeface="Nunito"/>
                <a:sym typeface="Nunito"/>
              </a:rPr>
              <a:t>18.67%</a:t>
            </a:r>
            <a:endParaRPr>
              <a:solidFill>
                <a:schemeClr val="dk1"/>
              </a:solidFill>
              <a:latin typeface="Nunito"/>
              <a:ea typeface="Nunito"/>
              <a:cs typeface="Nunito"/>
              <a:sym typeface="Nunito"/>
            </a:endParaRPr>
          </a:p>
        </p:txBody>
      </p:sp>
      <p:sp>
        <p:nvSpPr>
          <p:cNvPr id="87" name="Google Shape;87;p16"/>
          <p:cNvSpPr/>
          <p:nvPr/>
        </p:nvSpPr>
        <p:spPr>
          <a:xfrm rot="18720000">
            <a:off x="7584619" y="198158"/>
            <a:ext cx="213733" cy="1206815"/>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rot="-597105">
            <a:off x="8203704" y="1508785"/>
            <a:ext cx="265596" cy="542873"/>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p:nvPr/>
        </p:nvSpPr>
        <p:spPr>
          <a:xfrm rot="4704613">
            <a:off x="8246278" y="1562200"/>
            <a:ext cx="722736" cy="4000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6.84%</a:t>
            </a:r>
            <a:endParaRPr>
              <a:latin typeface="Nunito"/>
              <a:ea typeface="Nunito"/>
              <a:cs typeface="Nunito"/>
              <a:sym typeface="Nunito"/>
            </a:endParaRPr>
          </a:p>
        </p:txBody>
      </p:sp>
      <p:sp>
        <p:nvSpPr>
          <p:cNvPr id="92" name="Google Shape;92;p16"/>
          <p:cNvSpPr/>
          <p:nvPr/>
        </p:nvSpPr>
        <p:spPr>
          <a:xfrm>
            <a:off x="8257031" y="2092820"/>
            <a:ext cx="265500" cy="5028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txBox="1"/>
          <p:nvPr/>
        </p:nvSpPr>
        <p:spPr>
          <a:xfrm rot="5400000">
            <a:off x="8383550" y="2188598"/>
            <a:ext cx="63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5.7%</a:t>
            </a:r>
            <a:endParaRPr>
              <a:latin typeface="Nunito"/>
              <a:ea typeface="Nunito"/>
              <a:cs typeface="Nunito"/>
              <a:sym typeface="Nunito"/>
            </a:endParaRPr>
          </a:p>
        </p:txBody>
      </p:sp>
      <p:sp>
        <p:nvSpPr>
          <p:cNvPr id="94" name="Google Shape;94;p16"/>
          <p:cNvSpPr/>
          <p:nvPr/>
        </p:nvSpPr>
        <p:spPr>
          <a:xfrm rot="573290">
            <a:off x="8189666" y="2642858"/>
            <a:ext cx="305437" cy="759819"/>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txBox="1"/>
          <p:nvPr/>
        </p:nvSpPr>
        <p:spPr>
          <a:xfrm rot="5400000">
            <a:off x="8247325" y="2933397"/>
            <a:ext cx="85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10.26%</a:t>
            </a:r>
            <a:endParaRPr>
              <a:latin typeface="Nunito"/>
              <a:ea typeface="Nunito"/>
              <a:cs typeface="Nunito"/>
              <a:sym typeface="Nunito"/>
            </a:endParaRPr>
          </a:p>
        </p:txBody>
      </p:sp>
      <p:sp>
        <p:nvSpPr>
          <p:cNvPr id="96" name="Google Shape;96;p16"/>
          <p:cNvSpPr/>
          <p:nvPr/>
        </p:nvSpPr>
        <p:spPr>
          <a:xfrm rot="1630647">
            <a:off x="7905479" y="3405509"/>
            <a:ext cx="225945" cy="949381"/>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p:nvPr/>
        </p:nvSpPr>
        <p:spPr>
          <a:xfrm rot="1651114">
            <a:off x="8002787" y="3874672"/>
            <a:ext cx="773966" cy="4001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2.79%</a:t>
            </a:r>
            <a:endParaRPr>
              <a:latin typeface="Nunito"/>
              <a:ea typeface="Nunito"/>
              <a:cs typeface="Nunito"/>
              <a:sym typeface="Nunito"/>
            </a:endParaRPr>
          </a:p>
        </p:txBody>
      </p:sp>
      <p:sp>
        <p:nvSpPr>
          <p:cNvPr id="98" name="Google Shape;98;p16"/>
          <p:cNvSpPr/>
          <p:nvPr/>
        </p:nvSpPr>
        <p:spPr>
          <a:xfrm rot="5396133">
            <a:off x="5959843" y="3788248"/>
            <a:ext cx="266700" cy="17088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p:nvPr/>
        </p:nvSpPr>
        <p:spPr>
          <a:xfrm>
            <a:off x="5721184" y="4686670"/>
            <a:ext cx="77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15.1%</a:t>
            </a:r>
            <a:endParaRPr>
              <a:latin typeface="Nunito"/>
              <a:ea typeface="Nunito"/>
              <a:cs typeface="Nunito"/>
              <a:sym typeface="Nunito"/>
            </a:endParaRPr>
          </a:p>
        </p:txBody>
      </p:sp>
      <p:sp>
        <p:nvSpPr>
          <p:cNvPr id="100" name="Google Shape;100;p16"/>
          <p:cNvSpPr/>
          <p:nvPr/>
        </p:nvSpPr>
        <p:spPr>
          <a:xfrm rot="-7537674">
            <a:off x="4401620" y="224695"/>
            <a:ext cx="221452" cy="1217506"/>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txBox="1"/>
          <p:nvPr/>
        </p:nvSpPr>
        <p:spPr>
          <a:xfrm rot="-1924856">
            <a:off x="3993215" y="392439"/>
            <a:ext cx="868171" cy="4001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Nunito"/>
                <a:ea typeface="Nunito"/>
                <a:cs typeface="Nunito"/>
                <a:sym typeface="Nunito"/>
              </a:rPr>
              <a:t>14.37%</a:t>
            </a:r>
            <a:endParaRPr>
              <a:solidFill>
                <a:schemeClr val="dk1"/>
              </a:solidFill>
              <a:latin typeface="Nunito"/>
              <a:ea typeface="Nunito"/>
              <a:cs typeface="Nunito"/>
              <a:sym typeface="Nunito"/>
            </a:endParaRPr>
          </a:p>
        </p:txBody>
      </p:sp>
      <p:sp>
        <p:nvSpPr>
          <p:cNvPr id="102" name="Google Shape;102;p16"/>
          <p:cNvSpPr/>
          <p:nvPr/>
        </p:nvSpPr>
        <p:spPr>
          <a:xfrm rot="-9583162">
            <a:off x="3726437" y="1230745"/>
            <a:ext cx="182621" cy="88552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txBox="1"/>
          <p:nvPr/>
        </p:nvSpPr>
        <p:spPr>
          <a:xfrm rot="-3571111">
            <a:off x="3114383" y="1347390"/>
            <a:ext cx="984111" cy="4000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5.78%</a:t>
            </a:r>
            <a:endParaRPr>
              <a:latin typeface="Nunito"/>
              <a:ea typeface="Nunito"/>
              <a:cs typeface="Nunito"/>
              <a:sym typeface="Nunito"/>
            </a:endParaRPr>
          </a:p>
        </p:txBody>
      </p:sp>
      <p:sp>
        <p:nvSpPr>
          <p:cNvPr id="104" name="Google Shape;104;p16"/>
          <p:cNvSpPr/>
          <p:nvPr/>
        </p:nvSpPr>
        <p:spPr>
          <a:xfrm rot="9928597">
            <a:off x="3555523" y="2198975"/>
            <a:ext cx="333765" cy="116593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txBox="1"/>
          <p:nvPr/>
        </p:nvSpPr>
        <p:spPr>
          <a:xfrm rot="-6133382">
            <a:off x="2964561" y="2626931"/>
            <a:ext cx="804845" cy="4003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7.03%</a:t>
            </a:r>
            <a:endParaRPr>
              <a:latin typeface="Nunito"/>
              <a:ea typeface="Nunito"/>
              <a:cs typeface="Nunito"/>
              <a:sym typeface="Nunito"/>
            </a:endParaRPr>
          </a:p>
        </p:txBody>
      </p:sp>
      <p:sp>
        <p:nvSpPr>
          <p:cNvPr id="106" name="Google Shape;106;p16"/>
          <p:cNvSpPr txBox="1"/>
          <p:nvPr/>
        </p:nvSpPr>
        <p:spPr>
          <a:xfrm>
            <a:off x="116525" y="228150"/>
            <a:ext cx="2102227"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Gate Entrance by Percent</a:t>
            </a:r>
            <a:endParaRPr sz="2200" b="1"/>
          </a:p>
        </p:txBody>
      </p:sp>
      <p:sp>
        <p:nvSpPr>
          <p:cNvPr id="107" name="Google Shape;107;p16"/>
          <p:cNvSpPr txBox="1"/>
          <p:nvPr/>
        </p:nvSpPr>
        <p:spPr>
          <a:xfrm>
            <a:off x="625938" y="1024450"/>
            <a:ext cx="196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8" name="Google Shape;108;p16"/>
          <p:cNvSpPr txBox="1"/>
          <p:nvPr/>
        </p:nvSpPr>
        <p:spPr>
          <a:xfrm>
            <a:off x="228600" y="4160400"/>
            <a:ext cx="258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*Excludes Club, Press,</a:t>
            </a:r>
            <a:endParaRPr/>
          </a:p>
          <a:p>
            <a:pPr marL="0" lvl="0" indent="0" algn="l" rtl="0">
              <a:spcBef>
                <a:spcPts val="0"/>
              </a:spcBef>
              <a:spcAft>
                <a:spcPts val="0"/>
              </a:spcAft>
              <a:buNone/>
            </a:pPr>
            <a:r>
              <a:rPr lang="en"/>
              <a:t> Band, and Recruit entrances</a:t>
            </a:r>
            <a:endParaRPr/>
          </a:p>
        </p:txBody>
      </p:sp>
      <p:pic>
        <p:nvPicPr>
          <p:cNvPr id="109" name="Google Shape;109;p16"/>
          <p:cNvPicPr preferRelativeResize="0"/>
          <p:nvPr/>
        </p:nvPicPr>
        <p:blipFill>
          <a:blip r:embed="rId4">
            <a:alphaModFix/>
          </a:blip>
          <a:stretch>
            <a:fillRect/>
          </a:stretch>
        </p:blipFill>
        <p:spPr>
          <a:xfrm>
            <a:off x="488963" y="1478438"/>
            <a:ext cx="2104387" cy="2060926"/>
          </a:xfrm>
          <a:prstGeom prst="rect">
            <a:avLst/>
          </a:prstGeom>
          <a:noFill/>
          <a:ln>
            <a:noFill/>
          </a:ln>
        </p:spPr>
      </p:pic>
      <p:sp>
        <p:nvSpPr>
          <p:cNvPr id="110" name="Google Shape;110;p16"/>
          <p:cNvSpPr/>
          <p:nvPr/>
        </p:nvSpPr>
        <p:spPr>
          <a:xfrm>
            <a:off x="382813" y="1986950"/>
            <a:ext cx="838200" cy="266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rPr>
              <a:t>12.81%</a:t>
            </a:r>
            <a:endParaRPr/>
          </a:p>
        </p:txBody>
      </p:sp>
      <p:sp>
        <p:nvSpPr>
          <p:cNvPr id="111" name="Google Shape;111;p16"/>
          <p:cNvSpPr/>
          <p:nvPr/>
        </p:nvSpPr>
        <p:spPr>
          <a:xfrm>
            <a:off x="1122050" y="1161113"/>
            <a:ext cx="838200" cy="266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30.73%</a:t>
            </a:r>
            <a:endParaRPr/>
          </a:p>
        </p:txBody>
      </p:sp>
      <p:sp>
        <p:nvSpPr>
          <p:cNvPr id="112" name="Google Shape;112;p16"/>
          <p:cNvSpPr/>
          <p:nvPr/>
        </p:nvSpPr>
        <p:spPr>
          <a:xfrm>
            <a:off x="1817375" y="1986938"/>
            <a:ext cx="838200" cy="266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33.48%</a:t>
            </a:r>
            <a:endParaRPr/>
          </a:p>
        </p:txBody>
      </p:sp>
      <p:sp>
        <p:nvSpPr>
          <p:cNvPr id="113" name="Google Shape;113;p16"/>
          <p:cNvSpPr/>
          <p:nvPr/>
        </p:nvSpPr>
        <p:spPr>
          <a:xfrm>
            <a:off x="1122050" y="3589988"/>
            <a:ext cx="838200" cy="266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17.89%</a:t>
            </a:r>
            <a:endParaRPr/>
          </a:p>
        </p:txBody>
      </p:sp>
      <p:sp>
        <p:nvSpPr>
          <p:cNvPr id="114" name="Google Shape;114;p16"/>
          <p:cNvSpPr txBox="1"/>
          <p:nvPr/>
        </p:nvSpPr>
        <p:spPr>
          <a:xfrm>
            <a:off x="1477719" y="630946"/>
            <a:ext cx="133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Entire Season</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7"/>
          <p:cNvPicPr preferRelativeResize="0"/>
          <p:nvPr/>
        </p:nvPicPr>
        <p:blipFill>
          <a:blip r:embed="rId3">
            <a:alphaModFix/>
          </a:blip>
          <a:stretch>
            <a:fillRect/>
          </a:stretch>
        </p:blipFill>
        <p:spPr>
          <a:xfrm>
            <a:off x="178275" y="611500"/>
            <a:ext cx="3500800" cy="4532009"/>
          </a:xfrm>
          <a:prstGeom prst="rect">
            <a:avLst/>
          </a:prstGeom>
          <a:noFill/>
          <a:ln>
            <a:noFill/>
          </a:ln>
        </p:spPr>
      </p:pic>
      <p:sp>
        <p:nvSpPr>
          <p:cNvPr id="120" name="Google Shape;120;p17"/>
          <p:cNvSpPr txBox="1"/>
          <p:nvPr/>
        </p:nvSpPr>
        <p:spPr>
          <a:xfrm>
            <a:off x="3020625" y="855738"/>
            <a:ext cx="111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oppins"/>
                <a:ea typeface="Poppins"/>
                <a:cs typeface="Poppins"/>
                <a:sym typeface="Poppins"/>
              </a:rPr>
              <a:t>3.</a:t>
            </a:r>
            <a:endParaRPr b="1">
              <a:latin typeface="Poppins"/>
              <a:ea typeface="Poppins"/>
              <a:cs typeface="Poppins"/>
              <a:sym typeface="Poppins"/>
            </a:endParaRPr>
          </a:p>
        </p:txBody>
      </p:sp>
      <p:sp>
        <p:nvSpPr>
          <p:cNvPr id="121" name="Google Shape;121;p17"/>
          <p:cNvSpPr txBox="1"/>
          <p:nvPr/>
        </p:nvSpPr>
        <p:spPr>
          <a:xfrm>
            <a:off x="617400" y="855750"/>
            <a:ext cx="111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oppins"/>
                <a:ea typeface="Poppins"/>
                <a:cs typeface="Poppins"/>
                <a:sym typeface="Poppins"/>
              </a:rPr>
              <a:t>1.</a:t>
            </a:r>
            <a:endParaRPr b="1">
              <a:latin typeface="Poppins"/>
              <a:ea typeface="Poppins"/>
              <a:cs typeface="Poppins"/>
              <a:sym typeface="Poppins"/>
            </a:endParaRPr>
          </a:p>
        </p:txBody>
      </p:sp>
      <p:sp>
        <p:nvSpPr>
          <p:cNvPr id="122" name="Google Shape;122;p17"/>
          <p:cNvSpPr txBox="1"/>
          <p:nvPr/>
        </p:nvSpPr>
        <p:spPr>
          <a:xfrm>
            <a:off x="4215375" y="938050"/>
            <a:ext cx="1110900" cy="1331100"/>
          </a:xfrm>
          <a:prstGeom prst="rect">
            <a:avLst/>
          </a:prstGeom>
          <a:noFill/>
          <a:ln>
            <a:noFill/>
          </a:ln>
        </p:spPr>
        <p:txBody>
          <a:bodyPr spcFirstLastPara="1" wrap="square" lIns="91425" tIns="91425" rIns="91425" bIns="91425" anchor="t" anchorCtr="0">
            <a:spAutoFit/>
          </a:bodyPr>
          <a:lstStyle/>
          <a:p>
            <a:pPr marL="0" lvl="0" indent="0" algn="l" rtl="0">
              <a:lnSpc>
                <a:spcPct val="76000"/>
              </a:lnSpc>
              <a:spcBef>
                <a:spcPts val="0"/>
              </a:spcBef>
              <a:spcAft>
                <a:spcPts val="0"/>
              </a:spcAft>
              <a:buNone/>
            </a:pPr>
            <a:r>
              <a:rPr lang="en" b="1">
                <a:latin typeface="Poppins"/>
                <a:ea typeface="Poppins"/>
                <a:cs typeface="Poppins"/>
                <a:sym typeface="Poppins"/>
              </a:rPr>
              <a:t>1.</a:t>
            </a:r>
            <a:endParaRPr b="1">
              <a:latin typeface="Poppins"/>
              <a:ea typeface="Poppins"/>
              <a:cs typeface="Poppins"/>
              <a:sym typeface="Poppins"/>
            </a:endParaRPr>
          </a:p>
          <a:p>
            <a:pPr marL="0" lvl="0" indent="0" algn="l" rtl="0">
              <a:lnSpc>
                <a:spcPct val="76000"/>
              </a:lnSpc>
              <a:spcBef>
                <a:spcPts val="0"/>
              </a:spcBef>
              <a:spcAft>
                <a:spcPts val="0"/>
              </a:spcAft>
              <a:buNone/>
            </a:pPr>
            <a:endParaRPr b="1">
              <a:latin typeface="Poppins"/>
              <a:ea typeface="Poppins"/>
              <a:cs typeface="Poppins"/>
              <a:sym typeface="Poppins"/>
            </a:endParaRPr>
          </a:p>
          <a:p>
            <a:pPr marL="0" lvl="0" indent="0" algn="l" rtl="0">
              <a:lnSpc>
                <a:spcPct val="76000"/>
              </a:lnSpc>
              <a:spcBef>
                <a:spcPts val="0"/>
              </a:spcBef>
              <a:spcAft>
                <a:spcPts val="0"/>
              </a:spcAft>
              <a:buNone/>
            </a:pPr>
            <a:r>
              <a:rPr lang="en" b="1">
                <a:latin typeface="Poppins"/>
                <a:ea typeface="Poppins"/>
                <a:cs typeface="Poppins"/>
                <a:sym typeface="Poppins"/>
              </a:rPr>
              <a:t>2.</a:t>
            </a:r>
            <a:endParaRPr b="1">
              <a:latin typeface="Poppins"/>
              <a:ea typeface="Poppins"/>
              <a:cs typeface="Poppins"/>
              <a:sym typeface="Poppins"/>
            </a:endParaRPr>
          </a:p>
          <a:p>
            <a:pPr marL="0" lvl="0" indent="0" algn="l" rtl="0">
              <a:lnSpc>
                <a:spcPct val="76000"/>
              </a:lnSpc>
              <a:spcBef>
                <a:spcPts val="0"/>
              </a:spcBef>
              <a:spcAft>
                <a:spcPts val="0"/>
              </a:spcAft>
              <a:buNone/>
            </a:pPr>
            <a:endParaRPr b="1">
              <a:latin typeface="Poppins"/>
              <a:ea typeface="Poppins"/>
              <a:cs typeface="Poppins"/>
              <a:sym typeface="Poppins"/>
            </a:endParaRPr>
          </a:p>
          <a:p>
            <a:pPr marL="0" lvl="0" indent="0" algn="l" rtl="0">
              <a:lnSpc>
                <a:spcPct val="76000"/>
              </a:lnSpc>
              <a:spcBef>
                <a:spcPts val="0"/>
              </a:spcBef>
              <a:spcAft>
                <a:spcPts val="0"/>
              </a:spcAft>
              <a:buNone/>
            </a:pPr>
            <a:r>
              <a:rPr lang="en" b="1">
                <a:latin typeface="Poppins"/>
                <a:ea typeface="Poppins"/>
                <a:cs typeface="Poppins"/>
                <a:sym typeface="Poppins"/>
              </a:rPr>
              <a:t>3.</a:t>
            </a:r>
            <a:endParaRPr b="1">
              <a:latin typeface="Poppins"/>
              <a:ea typeface="Poppins"/>
              <a:cs typeface="Poppins"/>
              <a:sym typeface="Poppins"/>
            </a:endParaRPr>
          </a:p>
          <a:p>
            <a:pPr marL="0" lvl="0" indent="0" algn="l" rtl="0">
              <a:lnSpc>
                <a:spcPct val="76000"/>
              </a:lnSpc>
              <a:spcBef>
                <a:spcPts val="0"/>
              </a:spcBef>
              <a:spcAft>
                <a:spcPts val="0"/>
              </a:spcAft>
              <a:buNone/>
            </a:pPr>
            <a:endParaRPr b="1">
              <a:latin typeface="Poppins"/>
              <a:ea typeface="Poppins"/>
              <a:cs typeface="Poppins"/>
              <a:sym typeface="Poppins"/>
            </a:endParaRPr>
          </a:p>
          <a:p>
            <a:pPr marL="0" lvl="0" indent="0" algn="l" rtl="0">
              <a:lnSpc>
                <a:spcPct val="76000"/>
              </a:lnSpc>
              <a:spcBef>
                <a:spcPts val="0"/>
              </a:spcBef>
              <a:spcAft>
                <a:spcPts val="0"/>
              </a:spcAft>
              <a:buNone/>
            </a:pPr>
            <a:r>
              <a:rPr lang="en" b="1">
                <a:latin typeface="Poppins"/>
                <a:ea typeface="Poppins"/>
                <a:cs typeface="Poppins"/>
                <a:sym typeface="Poppins"/>
              </a:rPr>
              <a:t>4.</a:t>
            </a:r>
            <a:endParaRPr b="1">
              <a:latin typeface="Poppins"/>
              <a:ea typeface="Poppins"/>
              <a:cs typeface="Poppins"/>
              <a:sym typeface="Poppins"/>
            </a:endParaRPr>
          </a:p>
        </p:txBody>
      </p:sp>
      <p:sp>
        <p:nvSpPr>
          <p:cNvPr id="123" name="Google Shape;123;p17"/>
          <p:cNvSpPr txBox="1"/>
          <p:nvPr/>
        </p:nvSpPr>
        <p:spPr>
          <a:xfrm>
            <a:off x="1728300" y="344000"/>
            <a:ext cx="111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oppins"/>
                <a:ea typeface="Poppins"/>
                <a:cs typeface="Poppins"/>
                <a:sym typeface="Poppins"/>
              </a:rPr>
              <a:t>4.</a:t>
            </a:r>
            <a:endParaRPr b="1">
              <a:latin typeface="Poppins"/>
              <a:ea typeface="Poppins"/>
              <a:cs typeface="Poppins"/>
              <a:sym typeface="Poppins"/>
            </a:endParaRPr>
          </a:p>
        </p:txBody>
      </p:sp>
      <p:sp>
        <p:nvSpPr>
          <p:cNvPr id="124" name="Google Shape;124;p17"/>
          <p:cNvSpPr txBox="1"/>
          <p:nvPr/>
        </p:nvSpPr>
        <p:spPr>
          <a:xfrm>
            <a:off x="3337650" y="1403500"/>
            <a:ext cx="111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oppins"/>
                <a:ea typeface="Poppins"/>
                <a:cs typeface="Poppins"/>
                <a:sym typeface="Poppins"/>
              </a:rPr>
              <a:t>2.</a:t>
            </a:r>
            <a:endParaRPr b="1">
              <a:latin typeface="Poppins"/>
              <a:ea typeface="Poppins"/>
              <a:cs typeface="Poppins"/>
              <a:sym typeface="Poppins"/>
            </a:endParaRPr>
          </a:p>
        </p:txBody>
      </p:sp>
      <p:sp>
        <p:nvSpPr>
          <p:cNvPr id="125" name="Google Shape;125;p17"/>
          <p:cNvSpPr txBox="1"/>
          <p:nvPr/>
        </p:nvSpPr>
        <p:spPr>
          <a:xfrm>
            <a:off x="534925" y="0"/>
            <a:ext cx="403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26" name="Google Shape;126;p17"/>
          <p:cNvSpPr txBox="1">
            <a:spLocks noGrp="1"/>
          </p:cNvSpPr>
          <p:nvPr>
            <p:ph type="title" idx="4294967295"/>
          </p:nvPr>
        </p:nvSpPr>
        <p:spPr>
          <a:xfrm>
            <a:off x="0" y="55350"/>
            <a:ext cx="80376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b="1"/>
              <a:t>Overcrowded Areas of Stadium</a:t>
            </a:r>
            <a:endParaRPr sz="2220" b="1"/>
          </a:p>
        </p:txBody>
      </p:sp>
      <p:sp>
        <p:nvSpPr>
          <p:cNvPr id="127" name="Google Shape;127;p17"/>
          <p:cNvSpPr txBox="1"/>
          <p:nvPr/>
        </p:nvSpPr>
        <p:spPr>
          <a:xfrm>
            <a:off x="7233050" y="519300"/>
            <a:ext cx="17751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Seats: </a:t>
            </a:r>
            <a:r>
              <a:rPr lang="en" b="1">
                <a:solidFill>
                  <a:schemeClr val="dk1"/>
                </a:solidFill>
              </a:rPr>
              <a:t>Number of tickets scanned  with section name on ticket</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Entries: Number of people scanned through gate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Entries Per Seat: For every one person designated to sit in the section, how many people scanned through gate</a:t>
            </a:r>
            <a:endParaRPr b="1"/>
          </a:p>
        </p:txBody>
      </p:sp>
      <p:sp>
        <p:nvSpPr>
          <p:cNvPr id="128" name="Google Shape;128;p17"/>
          <p:cNvSpPr txBox="1"/>
          <p:nvPr/>
        </p:nvSpPr>
        <p:spPr>
          <a:xfrm>
            <a:off x="3239425" y="443325"/>
            <a:ext cx="133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Entire Season</a:t>
            </a:r>
            <a:endParaRPr sz="1200"/>
          </a:p>
        </p:txBody>
      </p:sp>
      <p:pic>
        <p:nvPicPr>
          <p:cNvPr id="129" name="Google Shape;129;p17"/>
          <p:cNvPicPr preferRelativeResize="0"/>
          <p:nvPr/>
        </p:nvPicPr>
        <p:blipFill rotWithShape="1">
          <a:blip r:embed="rId4">
            <a:alphaModFix/>
          </a:blip>
          <a:srcRect l="36667" t="14137" r="37681" b="17598"/>
          <a:stretch/>
        </p:blipFill>
        <p:spPr>
          <a:xfrm>
            <a:off x="4514550" y="628950"/>
            <a:ext cx="2743976" cy="4204301"/>
          </a:xfrm>
          <a:prstGeom prst="rect">
            <a:avLst/>
          </a:prstGeom>
          <a:noFill/>
          <a:ln>
            <a:noFill/>
          </a:ln>
        </p:spPr>
      </p:pic>
      <p:sp>
        <p:nvSpPr>
          <p:cNvPr id="130" name="Google Shape;130;p17"/>
          <p:cNvSpPr txBox="1"/>
          <p:nvPr/>
        </p:nvSpPr>
        <p:spPr>
          <a:xfrm>
            <a:off x="3829675" y="628950"/>
            <a:ext cx="533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6" name="Google Shape;13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7" name="Google Shape;137;p18"/>
          <p:cNvPicPr preferRelativeResize="0"/>
          <p:nvPr/>
        </p:nvPicPr>
        <p:blipFill>
          <a:blip r:embed="rId3">
            <a:alphaModFix/>
          </a:blip>
          <a:stretch>
            <a:fillRect/>
          </a:stretch>
        </p:blipFill>
        <p:spPr>
          <a:xfrm>
            <a:off x="5032050" y="389400"/>
            <a:ext cx="3500800" cy="4532009"/>
          </a:xfrm>
          <a:prstGeom prst="rect">
            <a:avLst/>
          </a:prstGeom>
          <a:noFill/>
          <a:ln>
            <a:noFill/>
          </a:ln>
        </p:spPr>
      </p:pic>
      <p:sp>
        <p:nvSpPr>
          <p:cNvPr id="138" name="Google Shape;138;p18"/>
          <p:cNvSpPr txBox="1"/>
          <p:nvPr/>
        </p:nvSpPr>
        <p:spPr>
          <a:xfrm>
            <a:off x="5241350" y="726800"/>
            <a:ext cx="5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39" name="Google Shape;139;p18"/>
          <p:cNvSpPr txBox="1"/>
          <p:nvPr/>
        </p:nvSpPr>
        <p:spPr>
          <a:xfrm>
            <a:off x="5227400" y="749900"/>
            <a:ext cx="58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7;9;11</a:t>
            </a:r>
            <a:endParaRPr sz="1100" b="1"/>
          </a:p>
        </p:txBody>
      </p:sp>
      <p:sp>
        <p:nvSpPr>
          <p:cNvPr id="140" name="Google Shape;140;p18"/>
          <p:cNvSpPr txBox="1"/>
          <p:nvPr/>
        </p:nvSpPr>
        <p:spPr>
          <a:xfrm>
            <a:off x="6637700" y="153750"/>
            <a:ext cx="58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NR</a:t>
            </a:r>
            <a:endParaRPr sz="1100" b="1"/>
          </a:p>
        </p:txBody>
      </p:sp>
      <p:sp>
        <p:nvSpPr>
          <p:cNvPr id="141" name="Google Shape;141;p18"/>
          <p:cNvSpPr txBox="1"/>
          <p:nvPr/>
        </p:nvSpPr>
        <p:spPr>
          <a:xfrm>
            <a:off x="7852350" y="663725"/>
            <a:ext cx="58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8</a:t>
            </a:r>
            <a:endParaRPr sz="1100" b="1"/>
          </a:p>
        </p:txBody>
      </p:sp>
      <p:sp>
        <p:nvSpPr>
          <p:cNvPr id="142" name="Google Shape;142;p18"/>
          <p:cNvSpPr txBox="1"/>
          <p:nvPr/>
        </p:nvSpPr>
        <p:spPr>
          <a:xfrm>
            <a:off x="8245200" y="1239575"/>
            <a:ext cx="58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12;14</a:t>
            </a:r>
            <a:endParaRPr sz="1100" b="1"/>
          </a:p>
        </p:txBody>
      </p:sp>
      <p:sp>
        <p:nvSpPr>
          <p:cNvPr id="143" name="Google Shape;143;p18"/>
          <p:cNvSpPr txBox="1"/>
          <p:nvPr/>
        </p:nvSpPr>
        <p:spPr>
          <a:xfrm>
            <a:off x="8327650" y="1815438"/>
            <a:ext cx="58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16;18</a:t>
            </a:r>
            <a:endParaRPr sz="1100" b="1"/>
          </a:p>
        </p:txBody>
      </p:sp>
      <p:sp>
        <p:nvSpPr>
          <p:cNvPr id="144" name="Google Shape;144;p18"/>
          <p:cNvSpPr txBox="1"/>
          <p:nvPr/>
        </p:nvSpPr>
        <p:spPr>
          <a:xfrm>
            <a:off x="8439450" y="2478400"/>
            <a:ext cx="58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20;22</a:t>
            </a:r>
            <a:endParaRPr sz="1100" b="1"/>
          </a:p>
        </p:txBody>
      </p:sp>
      <p:sp>
        <p:nvSpPr>
          <p:cNvPr id="145" name="Google Shape;145;p18"/>
          <p:cNvSpPr txBox="1"/>
          <p:nvPr/>
        </p:nvSpPr>
        <p:spPr>
          <a:xfrm>
            <a:off x="8439450" y="3141350"/>
            <a:ext cx="58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24;26</a:t>
            </a:r>
            <a:endParaRPr sz="1100" b="1"/>
          </a:p>
        </p:txBody>
      </p:sp>
      <p:sp>
        <p:nvSpPr>
          <p:cNvPr id="146" name="Google Shape;146;p18"/>
          <p:cNvSpPr txBox="1"/>
          <p:nvPr/>
        </p:nvSpPr>
        <p:spPr>
          <a:xfrm>
            <a:off x="6451350" y="4568875"/>
            <a:ext cx="121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35;36;37;38</a:t>
            </a:r>
            <a:endParaRPr sz="1100" b="1"/>
          </a:p>
        </p:txBody>
      </p:sp>
      <p:sp>
        <p:nvSpPr>
          <p:cNvPr id="147" name="Google Shape;147;p18"/>
          <p:cNvSpPr txBox="1"/>
          <p:nvPr/>
        </p:nvSpPr>
        <p:spPr>
          <a:xfrm>
            <a:off x="4766125" y="3199050"/>
            <a:ext cx="58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23;25</a:t>
            </a:r>
            <a:endParaRPr sz="1100" b="1"/>
          </a:p>
        </p:txBody>
      </p:sp>
      <p:sp>
        <p:nvSpPr>
          <p:cNvPr id="148" name="Google Shape;148;p18"/>
          <p:cNvSpPr txBox="1"/>
          <p:nvPr/>
        </p:nvSpPr>
        <p:spPr>
          <a:xfrm>
            <a:off x="4766125" y="1593575"/>
            <a:ext cx="824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13;15;17</a:t>
            </a:r>
            <a:endParaRPr sz="1100" b="1"/>
          </a:p>
        </p:txBody>
      </p:sp>
      <p:pic>
        <p:nvPicPr>
          <p:cNvPr id="149" name="Google Shape;149;p18"/>
          <p:cNvPicPr preferRelativeResize="0"/>
          <p:nvPr/>
        </p:nvPicPr>
        <p:blipFill rotWithShape="1">
          <a:blip r:embed="rId4">
            <a:alphaModFix/>
          </a:blip>
          <a:srcRect l="18722" t="3194" r="16156"/>
          <a:stretch/>
        </p:blipFill>
        <p:spPr>
          <a:xfrm>
            <a:off x="76925" y="82100"/>
            <a:ext cx="4689199" cy="4979299"/>
          </a:xfrm>
          <a:prstGeom prst="rect">
            <a:avLst/>
          </a:prstGeom>
          <a:noFill/>
          <a:ln>
            <a:noFill/>
          </a:ln>
        </p:spPr>
      </p:pic>
      <p:sp>
        <p:nvSpPr>
          <p:cNvPr id="150" name="Google Shape;150;p18"/>
          <p:cNvSpPr txBox="1"/>
          <p:nvPr/>
        </p:nvSpPr>
        <p:spPr>
          <a:xfrm>
            <a:off x="3179775" y="0"/>
            <a:ext cx="4123200" cy="46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20" b="1">
                <a:solidFill>
                  <a:schemeClr val="dk1"/>
                </a:solidFill>
              </a:rPr>
              <a:t>Flow from Gate to Section</a:t>
            </a:r>
            <a:endParaRPr sz="1000"/>
          </a:p>
        </p:txBody>
      </p:sp>
      <p:sp>
        <p:nvSpPr>
          <p:cNvPr id="151" name="Google Shape;151;p18"/>
          <p:cNvSpPr txBox="1"/>
          <p:nvPr/>
        </p:nvSpPr>
        <p:spPr>
          <a:xfrm>
            <a:off x="4541725" y="294425"/>
            <a:ext cx="1273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Entire Season</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9"/>
          <p:cNvPicPr preferRelativeResize="0"/>
          <p:nvPr/>
        </p:nvPicPr>
        <p:blipFill>
          <a:blip r:embed="rId3">
            <a:alphaModFix/>
          </a:blip>
          <a:stretch>
            <a:fillRect/>
          </a:stretch>
        </p:blipFill>
        <p:spPr>
          <a:xfrm>
            <a:off x="376625" y="598075"/>
            <a:ext cx="3500800" cy="4532009"/>
          </a:xfrm>
          <a:prstGeom prst="rect">
            <a:avLst/>
          </a:prstGeom>
          <a:noFill/>
          <a:ln>
            <a:noFill/>
          </a:ln>
        </p:spPr>
      </p:pic>
      <p:sp>
        <p:nvSpPr>
          <p:cNvPr id="157" name="Google Shape;157;p19"/>
          <p:cNvSpPr/>
          <p:nvPr/>
        </p:nvSpPr>
        <p:spPr>
          <a:xfrm rot="-7660649">
            <a:off x="859668" y="490588"/>
            <a:ext cx="221362" cy="999373"/>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txBox="1"/>
          <p:nvPr/>
        </p:nvSpPr>
        <p:spPr>
          <a:xfrm rot="-1897086">
            <a:off x="109578" y="391620"/>
            <a:ext cx="1594835" cy="5387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110,746 Scans</a:t>
            </a:r>
            <a:endParaRPr b="1"/>
          </a:p>
          <a:p>
            <a:pPr marL="0" lvl="0" indent="0" algn="l" rtl="0">
              <a:spcBef>
                <a:spcPts val="0"/>
              </a:spcBef>
              <a:spcAft>
                <a:spcPts val="0"/>
              </a:spcAft>
              <a:buNone/>
            </a:pPr>
            <a:r>
              <a:rPr lang="en" sz="900" b="1"/>
              <a:t>Gate 7, 9, 11</a:t>
            </a:r>
            <a:endParaRPr sz="900" b="1"/>
          </a:p>
        </p:txBody>
      </p:sp>
      <p:sp>
        <p:nvSpPr>
          <p:cNvPr id="159" name="Google Shape;159;p19"/>
          <p:cNvSpPr/>
          <p:nvPr/>
        </p:nvSpPr>
        <p:spPr>
          <a:xfrm>
            <a:off x="1213500" y="1337475"/>
            <a:ext cx="448800" cy="448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1624950" y="169772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32.3%</a:t>
            </a:r>
            <a:endParaRPr sz="450"/>
          </a:p>
        </p:txBody>
      </p:sp>
      <p:sp>
        <p:nvSpPr>
          <p:cNvPr id="161" name="Google Shape;161;p19"/>
          <p:cNvSpPr/>
          <p:nvPr/>
        </p:nvSpPr>
        <p:spPr>
          <a:xfrm>
            <a:off x="931675" y="2015200"/>
            <a:ext cx="305100" cy="291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1262850" y="2152900"/>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11.2%</a:t>
            </a:r>
            <a:endParaRPr sz="450"/>
          </a:p>
        </p:txBody>
      </p:sp>
      <p:sp>
        <p:nvSpPr>
          <p:cNvPr id="163" name="Google Shape;163;p19"/>
          <p:cNvSpPr/>
          <p:nvPr/>
        </p:nvSpPr>
        <p:spPr>
          <a:xfrm>
            <a:off x="919675" y="3247875"/>
            <a:ext cx="329100" cy="3135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1312200" y="3374550"/>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12.3%</a:t>
            </a:r>
            <a:endParaRPr sz="450"/>
          </a:p>
        </p:txBody>
      </p:sp>
      <p:sp>
        <p:nvSpPr>
          <p:cNvPr id="165" name="Google Shape;165;p19"/>
          <p:cNvSpPr/>
          <p:nvPr/>
        </p:nvSpPr>
        <p:spPr>
          <a:xfrm>
            <a:off x="2066600" y="4254775"/>
            <a:ext cx="165300" cy="154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2231900" y="4124600"/>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2.7%</a:t>
            </a:r>
            <a:endParaRPr sz="450"/>
          </a:p>
        </p:txBody>
      </p:sp>
      <p:sp>
        <p:nvSpPr>
          <p:cNvPr id="167" name="Google Shape;167;p19"/>
          <p:cNvSpPr/>
          <p:nvPr/>
        </p:nvSpPr>
        <p:spPr>
          <a:xfrm>
            <a:off x="3078100" y="3407175"/>
            <a:ext cx="232200" cy="2235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2790500" y="32478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7%</a:t>
            </a:r>
            <a:endParaRPr sz="450"/>
          </a:p>
        </p:txBody>
      </p:sp>
      <p:sp>
        <p:nvSpPr>
          <p:cNvPr id="169" name="Google Shape;169;p19"/>
          <p:cNvSpPr/>
          <p:nvPr/>
        </p:nvSpPr>
        <p:spPr>
          <a:xfrm>
            <a:off x="3370575" y="2821775"/>
            <a:ext cx="165300" cy="154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2960200" y="28217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3.7%</a:t>
            </a:r>
            <a:endParaRPr sz="450"/>
          </a:p>
        </p:txBody>
      </p:sp>
      <p:sp>
        <p:nvSpPr>
          <p:cNvPr id="171" name="Google Shape;171;p19"/>
          <p:cNvSpPr/>
          <p:nvPr/>
        </p:nvSpPr>
        <p:spPr>
          <a:xfrm>
            <a:off x="2832525" y="23676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4.1%</a:t>
            </a:r>
            <a:endParaRPr sz="450"/>
          </a:p>
        </p:txBody>
      </p:sp>
      <p:sp>
        <p:nvSpPr>
          <p:cNvPr id="172" name="Google Shape;172;p19"/>
          <p:cNvSpPr/>
          <p:nvPr/>
        </p:nvSpPr>
        <p:spPr>
          <a:xfrm>
            <a:off x="3247500" y="2307100"/>
            <a:ext cx="165300" cy="154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2728000" y="19457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4.6%</a:t>
            </a:r>
            <a:endParaRPr sz="450"/>
          </a:p>
        </p:txBody>
      </p:sp>
      <p:sp>
        <p:nvSpPr>
          <p:cNvPr id="174" name="Google Shape;174;p19"/>
          <p:cNvSpPr/>
          <p:nvPr/>
        </p:nvSpPr>
        <p:spPr>
          <a:xfrm>
            <a:off x="3182625" y="1851925"/>
            <a:ext cx="165300" cy="154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2882800" y="1450275"/>
            <a:ext cx="195300" cy="191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2532700" y="16416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5.4%</a:t>
            </a:r>
            <a:endParaRPr sz="450"/>
          </a:p>
        </p:txBody>
      </p:sp>
      <p:sp>
        <p:nvSpPr>
          <p:cNvPr id="177" name="Google Shape;177;p19"/>
          <p:cNvSpPr/>
          <p:nvPr/>
        </p:nvSpPr>
        <p:spPr>
          <a:xfrm>
            <a:off x="2097250" y="1040625"/>
            <a:ext cx="274500" cy="267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2059450" y="13841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9.5%</a:t>
            </a:r>
            <a:endParaRPr sz="450"/>
          </a:p>
        </p:txBody>
      </p:sp>
      <p:sp>
        <p:nvSpPr>
          <p:cNvPr id="179" name="Google Shape;179;p19"/>
          <p:cNvSpPr txBox="1"/>
          <p:nvPr/>
        </p:nvSpPr>
        <p:spPr>
          <a:xfrm>
            <a:off x="1727050" y="112075"/>
            <a:ext cx="6459900" cy="86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20" b="1">
                <a:solidFill>
                  <a:schemeClr val="dk1"/>
                </a:solidFill>
              </a:rPr>
              <a:t>Distribution of Section Based on Gate Entered</a:t>
            </a:r>
            <a:endParaRPr sz="2220" b="1">
              <a:solidFill>
                <a:schemeClr val="dk1"/>
              </a:solidFill>
            </a:endParaRPr>
          </a:p>
          <a:p>
            <a:pPr marL="0" lvl="0" indent="0" algn="l" rtl="0">
              <a:spcBef>
                <a:spcPts val="0"/>
              </a:spcBef>
              <a:spcAft>
                <a:spcPts val="0"/>
              </a:spcAft>
              <a:buNone/>
            </a:pPr>
            <a:endParaRPr sz="2220" b="1">
              <a:solidFill>
                <a:schemeClr val="dk1"/>
              </a:solidFill>
            </a:endParaRPr>
          </a:p>
        </p:txBody>
      </p:sp>
      <p:sp>
        <p:nvSpPr>
          <p:cNvPr id="180" name="Google Shape;180;p19"/>
          <p:cNvSpPr txBox="1"/>
          <p:nvPr/>
        </p:nvSpPr>
        <p:spPr>
          <a:xfrm>
            <a:off x="4342275" y="1223250"/>
            <a:ext cx="4547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Entries Per Seat: 1.72 </a:t>
            </a:r>
            <a:r>
              <a:rPr lang="en"/>
              <a:t>| Gate 7, 9, 11</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7% of attendees entering through gate 7, 9, or 11 sit in section 24, 26, 28, or 30 which is on the opposite side of the stadium</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32.3% of attendees entering through gate 7, 9, or 11 sit in action 5, 7, 9 or 11 which is the most effective way to enter the stadium</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One goal for the Ohio State Athletics Department is to get a higher percentage of people to enter through their most effective gate</a:t>
            </a:r>
            <a:endParaRPr/>
          </a:p>
        </p:txBody>
      </p:sp>
      <p:sp>
        <p:nvSpPr>
          <p:cNvPr id="181" name="Google Shape;181;p19"/>
          <p:cNvSpPr txBox="1"/>
          <p:nvPr/>
        </p:nvSpPr>
        <p:spPr>
          <a:xfrm>
            <a:off x="6965375" y="476325"/>
            <a:ext cx="133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Entire Season</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0"/>
          <p:cNvPicPr preferRelativeResize="0"/>
          <p:nvPr/>
        </p:nvPicPr>
        <p:blipFill>
          <a:blip r:embed="rId3">
            <a:alphaModFix/>
          </a:blip>
          <a:stretch>
            <a:fillRect/>
          </a:stretch>
        </p:blipFill>
        <p:spPr>
          <a:xfrm>
            <a:off x="376625" y="598075"/>
            <a:ext cx="3500800" cy="4532009"/>
          </a:xfrm>
          <a:prstGeom prst="rect">
            <a:avLst/>
          </a:prstGeom>
          <a:noFill/>
          <a:ln>
            <a:noFill/>
          </a:ln>
        </p:spPr>
      </p:pic>
      <p:sp>
        <p:nvSpPr>
          <p:cNvPr id="187" name="Google Shape;187;p20"/>
          <p:cNvSpPr txBox="1"/>
          <p:nvPr/>
        </p:nvSpPr>
        <p:spPr>
          <a:xfrm rot="-1027970">
            <a:off x="3797021" y="905257"/>
            <a:ext cx="1594769" cy="5386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74,897 Scans</a:t>
            </a:r>
            <a:endParaRPr b="1"/>
          </a:p>
          <a:p>
            <a:pPr marL="0" lvl="0" indent="0" algn="l" rtl="0">
              <a:spcBef>
                <a:spcPts val="0"/>
              </a:spcBef>
              <a:spcAft>
                <a:spcPts val="0"/>
              </a:spcAft>
              <a:buNone/>
            </a:pPr>
            <a:r>
              <a:rPr lang="en" sz="900" b="1"/>
              <a:t>Gate 12, 14</a:t>
            </a:r>
            <a:endParaRPr sz="900" b="1"/>
          </a:p>
        </p:txBody>
      </p:sp>
      <p:sp>
        <p:nvSpPr>
          <p:cNvPr id="188" name="Google Shape;188;p20"/>
          <p:cNvSpPr/>
          <p:nvPr/>
        </p:nvSpPr>
        <p:spPr>
          <a:xfrm>
            <a:off x="1550250" y="16925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3.2%</a:t>
            </a:r>
            <a:endParaRPr sz="450"/>
          </a:p>
        </p:txBody>
      </p:sp>
      <p:sp>
        <p:nvSpPr>
          <p:cNvPr id="189" name="Google Shape;189;p20"/>
          <p:cNvSpPr/>
          <p:nvPr/>
        </p:nvSpPr>
        <p:spPr>
          <a:xfrm>
            <a:off x="1262850" y="22134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2%</a:t>
            </a:r>
            <a:endParaRPr sz="450"/>
          </a:p>
        </p:txBody>
      </p:sp>
      <p:sp>
        <p:nvSpPr>
          <p:cNvPr id="190" name="Google Shape;190;p20"/>
          <p:cNvSpPr/>
          <p:nvPr/>
        </p:nvSpPr>
        <p:spPr>
          <a:xfrm>
            <a:off x="1312200" y="3374550"/>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2.5%</a:t>
            </a:r>
            <a:endParaRPr sz="450"/>
          </a:p>
        </p:txBody>
      </p:sp>
      <p:sp>
        <p:nvSpPr>
          <p:cNvPr id="191" name="Google Shape;191;p20"/>
          <p:cNvSpPr/>
          <p:nvPr/>
        </p:nvSpPr>
        <p:spPr>
          <a:xfrm>
            <a:off x="2036600" y="4254775"/>
            <a:ext cx="195300" cy="191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2231900" y="4124600"/>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5.9%</a:t>
            </a:r>
            <a:endParaRPr sz="450"/>
          </a:p>
        </p:txBody>
      </p:sp>
      <p:sp>
        <p:nvSpPr>
          <p:cNvPr id="193" name="Google Shape;193;p20"/>
          <p:cNvSpPr/>
          <p:nvPr/>
        </p:nvSpPr>
        <p:spPr>
          <a:xfrm>
            <a:off x="3078100" y="3407175"/>
            <a:ext cx="302400" cy="3000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2790500" y="32478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12.7%</a:t>
            </a:r>
            <a:endParaRPr sz="450"/>
          </a:p>
        </p:txBody>
      </p:sp>
      <p:sp>
        <p:nvSpPr>
          <p:cNvPr id="195" name="Google Shape;195;p20"/>
          <p:cNvSpPr/>
          <p:nvPr/>
        </p:nvSpPr>
        <p:spPr>
          <a:xfrm>
            <a:off x="3370575" y="2784575"/>
            <a:ext cx="195300" cy="191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2960200" y="28217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7.8%</a:t>
            </a:r>
            <a:endParaRPr sz="450"/>
          </a:p>
        </p:txBody>
      </p:sp>
      <p:sp>
        <p:nvSpPr>
          <p:cNvPr id="197" name="Google Shape;197;p20"/>
          <p:cNvSpPr/>
          <p:nvPr/>
        </p:nvSpPr>
        <p:spPr>
          <a:xfrm>
            <a:off x="2882800" y="2336850"/>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9.7%</a:t>
            </a:r>
            <a:endParaRPr sz="450"/>
          </a:p>
        </p:txBody>
      </p:sp>
      <p:sp>
        <p:nvSpPr>
          <p:cNvPr id="198" name="Google Shape;198;p20"/>
          <p:cNvSpPr/>
          <p:nvPr/>
        </p:nvSpPr>
        <p:spPr>
          <a:xfrm>
            <a:off x="2805400" y="1912163"/>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37.2%</a:t>
            </a:r>
            <a:endParaRPr sz="450"/>
          </a:p>
        </p:txBody>
      </p:sp>
      <p:sp>
        <p:nvSpPr>
          <p:cNvPr id="199" name="Google Shape;199;p20"/>
          <p:cNvSpPr/>
          <p:nvPr/>
        </p:nvSpPr>
        <p:spPr>
          <a:xfrm>
            <a:off x="2626700" y="15383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13.4%</a:t>
            </a:r>
            <a:endParaRPr sz="450"/>
          </a:p>
        </p:txBody>
      </p:sp>
      <p:sp>
        <p:nvSpPr>
          <p:cNvPr id="200" name="Google Shape;200;p20"/>
          <p:cNvSpPr/>
          <p:nvPr/>
        </p:nvSpPr>
        <p:spPr>
          <a:xfrm>
            <a:off x="2059450" y="13841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4.5%</a:t>
            </a:r>
            <a:endParaRPr sz="450"/>
          </a:p>
        </p:txBody>
      </p:sp>
      <p:sp>
        <p:nvSpPr>
          <p:cNvPr id="201" name="Google Shape;201;p20"/>
          <p:cNvSpPr txBox="1"/>
          <p:nvPr/>
        </p:nvSpPr>
        <p:spPr>
          <a:xfrm>
            <a:off x="1727050" y="112075"/>
            <a:ext cx="6459900" cy="52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20" b="1">
                <a:solidFill>
                  <a:schemeClr val="dk1"/>
                </a:solidFill>
              </a:rPr>
              <a:t>Distribution of Section Based on Gate Entered</a:t>
            </a:r>
            <a:endParaRPr sz="2220" b="1">
              <a:solidFill>
                <a:schemeClr val="dk1"/>
              </a:solidFill>
            </a:endParaRPr>
          </a:p>
        </p:txBody>
      </p:sp>
      <p:sp>
        <p:nvSpPr>
          <p:cNvPr id="202" name="Google Shape;202;p20"/>
          <p:cNvSpPr txBox="1"/>
          <p:nvPr/>
        </p:nvSpPr>
        <p:spPr>
          <a:xfrm>
            <a:off x="4342275" y="1223250"/>
            <a:ext cx="4547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Entries Per Seat: 1.59 </a:t>
            </a:r>
            <a:r>
              <a:rPr lang="en"/>
              <a:t>| Gate 12, 14</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2.5% of attendees entering through gate 12 or 14 sit in section 21, 23, 25, or 27 or 29 which is on the opposite side of the stadium</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37.2% of attendees entering through gate 12 or 14 sit in section 12 or 14 which is the most effective way to enter the stadium</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Comparing gate 12 and 14 to gate </a:t>
            </a:r>
            <a:r>
              <a:rPr lang="en">
                <a:solidFill>
                  <a:schemeClr val="dk1"/>
                </a:solidFill>
              </a:rPr>
              <a:t>7, 9, and 11 shows entries per seat decreases as the percentage of most effective entry increases</a:t>
            </a:r>
            <a:endParaRPr/>
          </a:p>
        </p:txBody>
      </p:sp>
      <p:sp>
        <p:nvSpPr>
          <p:cNvPr id="203" name="Google Shape;203;p20"/>
          <p:cNvSpPr txBox="1"/>
          <p:nvPr/>
        </p:nvSpPr>
        <p:spPr>
          <a:xfrm>
            <a:off x="6965375" y="476325"/>
            <a:ext cx="133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Entire Season</a:t>
            </a:r>
            <a:endParaRPr sz="1200"/>
          </a:p>
        </p:txBody>
      </p:sp>
      <p:sp>
        <p:nvSpPr>
          <p:cNvPr id="204" name="Google Shape;204;p20"/>
          <p:cNvSpPr/>
          <p:nvPr/>
        </p:nvSpPr>
        <p:spPr>
          <a:xfrm rot="-1392425">
            <a:off x="3649801" y="1282383"/>
            <a:ext cx="265699" cy="558383"/>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1355250" y="1538375"/>
            <a:ext cx="165300" cy="154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1146900" y="2038800"/>
            <a:ext cx="165300" cy="154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1097550" y="3339800"/>
            <a:ext cx="165300" cy="154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3310300" y="2204450"/>
            <a:ext cx="274500" cy="267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3140588" y="1557925"/>
            <a:ext cx="448800" cy="448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2998000" y="1223238"/>
            <a:ext cx="274500" cy="267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2136850" y="1136975"/>
            <a:ext cx="195300" cy="191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1"/>
          <p:cNvPicPr preferRelativeResize="0"/>
          <p:nvPr/>
        </p:nvPicPr>
        <p:blipFill>
          <a:blip r:embed="rId3">
            <a:alphaModFix/>
          </a:blip>
          <a:stretch>
            <a:fillRect/>
          </a:stretch>
        </p:blipFill>
        <p:spPr>
          <a:xfrm>
            <a:off x="841475" y="638575"/>
            <a:ext cx="3500800" cy="4532009"/>
          </a:xfrm>
          <a:prstGeom prst="rect">
            <a:avLst/>
          </a:prstGeom>
          <a:noFill/>
          <a:ln>
            <a:noFill/>
          </a:ln>
        </p:spPr>
      </p:pic>
      <p:sp>
        <p:nvSpPr>
          <p:cNvPr id="217" name="Google Shape;217;p21"/>
          <p:cNvSpPr/>
          <p:nvPr/>
        </p:nvSpPr>
        <p:spPr>
          <a:xfrm>
            <a:off x="2015100" y="17330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4.2%</a:t>
            </a:r>
            <a:endParaRPr sz="450"/>
          </a:p>
        </p:txBody>
      </p:sp>
      <p:sp>
        <p:nvSpPr>
          <p:cNvPr id="218" name="Google Shape;218;p21"/>
          <p:cNvSpPr/>
          <p:nvPr/>
        </p:nvSpPr>
        <p:spPr>
          <a:xfrm>
            <a:off x="1727700" y="22539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4.5%</a:t>
            </a:r>
            <a:endParaRPr sz="450"/>
          </a:p>
        </p:txBody>
      </p:sp>
      <p:sp>
        <p:nvSpPr>
          <p:cNvPr id="219" name="Google Shape;219;p21"/>
          <p:cNvSpPr/>
          <p:nvPr/>
        </p:nvSpPr>
        <p:spPr>
          <a:xfrm>
            <a:off x="1777050" y="3415050"/>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64.3%</a:t>
            </a:r>
            <a:endParaRPr sz="450"/>
          </a:p>
        </p:txBody>
      </p:sp>
      <p:sp>
        <p:nvSpPr>
          <p:cNvPr id="220" name="Google Shape;220;p21"/>
          <p:cNvSpPr/>
          <p:nvPr/>
        </p:nvSpPr>
        <p:spPr>
          <a:xfrm>
            <a:off x="2696750" y="4165100"/>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4.8%</a:t>
            </a:r>
            <a:endParaRPr sz="450"/>
          </a:p>
        </p:txBody>
      </p:sp>
      <p:sp>
        <p:nvSpPr>
          <p:cNvPr id="221" name="Google Shape;221;p21"/>
          <p:cNvSpPr/>
          <p:nvPr/>
        </p:nvSpPr>
        <p:spPr>
          <a:xfrm>
            <a:off x="3255350" y="32883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5.3%</a:t>
            </a:r>
            <a:endParaRPr sz="450"/>
          </a:p>
        </p:txBody>
      </p:sp>
      <p:sp>
        <p:nvSpPr>
          <p:cNvPr id="222" name="Google Shape;222;p21"/>
          <p:cNvSpPr/>
          <p:nvPr/>
        </p:nvSpPr>
        <p:spPr>
          <a:xfrm>
            <a:off x="3425050" y="28622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2.2%</a:t>
            </a:r>
            <a:endParaRPr sz="450"/>
          </a:p>
        </p:txBody>
      </p:sp>
      <p:sp>
        <p:nvSpPr>
          <p:cNvPr id="223" name="Google Shape;223;p21"/>
          <p:cNvSpPr/>
          <p:nvPr/>
        </p:nvSpPr>
        <p:spPr>
          <a:xfrm>
            <a:off x="3347650" y="2377350"/>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1.2%</a:t>
            </a:r>
            <a:endParaRPr sz="450"/>
          </a:p>
        </p:txBody>
      </p:sp>
      <p:sp>
        <p:nvSpPr>
          <p:cNvPr id="224" name="Google Shape;224;p21"/>
          <p:cNvSpPr/>
          <p:nvPr/>
        </p:nvSpPr>
        <p:spPr>
          <a:xfrm>
            <a:off x="3270250" y="1952663"/>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1.2%</a:t>
            </a:r>
            <a:endParaRPr sz="450"/>
          </a:p>
        </p:txBody>
      </p:sp>
      <p:sp>
        <p:nvSpPr>
          <p:cNvPr id="225" name="Google Shape;225;p21"/>
          <p:cNvSpPr/>
          <p:nvPr/>
        </p:nvSpPr>
        <p:spPr>
          <a:xfrm>
            <a:off x="3091550" y="15788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1.4%</a:t>
            </a:r>
            <a:endParaRPr sz="450"/>
          </a:p>
        </p:txBody>
      </p:sp>
      <p:sp>
        <p:nvSpPr>
          <p:cNvPr id="226" name="Google Shape;226;p21"/>
          <p:cNvSpPr/>
          <p:nvPr/>
        </p:nvSpPr>
        <p:spPr>
          <a:xfrm>
            <a:off x="2524300" y="1424675"/>
            <a:ext cx="350100" cy="1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
              <a:t>2%</a:t>
            </a:r>
            <a:endParaRPr sz="450"/>
          </a:p>
        </p:txBody>
      </p:sp>
      <p:sp>
        <p:nvSpPr>
          <p:cNvPr id="227" name="Google Shape;227;p21"/>
          <p:cNvSpPr txBox="1"/>
          <p:nvPr/>
        </p:nvSpPr>
        <p:spPr>
          <a:xfrm>
            <a:off x="1727050" y="112075"/>
            <a:ext cx="6459900" cy="52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20" b="1">
                <a:solidFill>
                  <a:schemeClr val="dk1"/>
                </a:solidFill>
              </a:rPr>
              <a:t>Distribution of Section Based on Gate Entered</a:t>
            </a:r>
            <a:endParaRPr sz="2220" b="1">
              <a:solidFill>
                <a:schemeClr val="dk1"/>
              </a:solidFill>
            </a:endParaRPr>
          </a:p>
        </p:txBody>
      </p:sp>
      <p:sp>
        <p:nvSpPr>
          <p:cNvPr id="228" name="Google Shape;228;p21"/>
          <p:cNvSpPr txBox="1"/>
          <p:nvPr/>
        </p:nvSpPr>
        <p:spPr>
          <a:xfrm>
            <a:off x="4342275" y="1223250"/>
            <a:ext cx="4547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Entries Per Seat: 0.65 </a:t>
            </a:r>
            <a:r>
              <a:rPr lang="en"/>
              <a:t>| Gate 23, 25</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Only 1.2% of attendees entering through gate 23 or 25 sit in section 12 or 14 which is on the opposite side of the stadium</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64.3% of attendees entering through gate 23 or 25 sit in section 21, 23, 25, 27, or 29 which is the most effective way to enter the stadium</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This furthers our claim that</a:t>
            </a:r>
            <a:r>
              <a:rPr lang="en">
                <a:solidFill>
                  <a:schemeClr val="dk1"/>
                </a:solidFill>
              </a:rPr>
              <a:t> entries per seat decreases as the percentage of most effective entry increases</a:t>
            </a:r>
            <a:endParaRPr/>
          </a:p>
        </p:txBody>
      </p:sp>
      <p:sp>
        <p:nvSpPr>
          <p:cNvPr id="229" name="Google Shape;229;p21"/>
          <p:cNvSpPr txBox="1"/>
          <p:nvPr/>
        </p:nvSpPr>
        <p:spPr>
          <a:xfrm>
            <a:off x="6965375" y="476325"/>
            <a:ext cx="133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Entire Season</a:t>
            </a:r>
            <a:endParaRPr sz="1200"/>
          </a:p>
        </p:txBody>
      </p:sp>
      <p:sp>
        <p:nvSpPr>
          <p:cNvPr id="230" name="Google Shape;230;p21"/>
          <p:cNvSpPr/>
          <p:nvPr/>
        </p:nvSpPr>
        <p:spPr>
          <a:xfrm>
            <a:off x="3768050" y="2377350"/>
            <a:ext cx="123600" cy="104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2637550" y="1268850"/>
            <a:ext cx="123600" cy="104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rot="9928597">
            <a:off x="667948" y="2909175"/>
            <a:ext cx="333765" cy="116593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txBox="1"/>
          <p:nvPr/>
        </p:nvSpPr>
        <p:spPr>
          <a:xfrm rot="-4321719">
            <a:off x="-255583" y="3312376"/>
            <a:ext cx="1594599" cy="53877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51,220 Scans</a:t>
            </a:r>
            <a:endParaRPr b="1"/>
          </a:p>
          <a:p>
            <a:pPr marL="0" lvl="0" indent="0" algn="l" rtl="0">
              <a:spcBef>
                <a:spcPts val="0"/>
              </a:spcBef>
              <a:spcAft>
                <a:spcPts val="0"/>
              </a:spcAft>
              <a:buNone/>
            </a:pPr>
            <a:r>
              <a:rPr lang="en" sz="900" b="1"/>
              <a:t>Gate 23, 25</a:t>
            </a:r>
            <a:endParaRPr sz="900" b="1"/>
          </a:p>
        </p:txBody>
      </p:sp>
      <p:sp>
        <p:nvSpPr>
          <p:cNvPr id="234" name="Google Shape;234;p21"/>
          <p:cNvSpPr/>
          <p:nvPr/>
        </p:nvSpPr>
        <p:spPr>
          <a:xfrm>
            <a:off x="1043924" y="3254925"/>
            <a:ext cx="704100" cy="653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1805100" y="1560275"/>
            <a:ext cx="195300" cy="191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1495250" y="2086200"/>
            <a:ext cx="195300" cy="191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2494225" y="4292975"/>
            <a:ext cx="195300" cy="191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3579850" y="3464850"/>
            <a:ext cx="195300" cy="191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3831538" y="2862275"/>
            <a:ext cx="165300" cy="154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3672975" y="1887275"/>
            <a:ext cx="123600" cy="104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3441650" y="1455613"/>
            <a:ext cx="123600" cy="104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843</Words>
  <Application>Microsoft Office PowerPoint</Application>
  <PresentationFormat>On-screen Show (16:9)</PresentationFormat>
  <Paragraphs>171</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Helvetica Neue</vt:lpstr>
      <vt:lpstr>Nunito</vt:lpstr>
      <vt:lpstr>Poppins</vt:lpstr>
      <vt:lpstr>Arial</vt:lpstr>
      <vt:lpstr>Roboto</vt:lpstr>
      <vt:lpstr>Simple Light</vt:lpstr>
      <vt:lpstr>OSU Ticket Sales Analysis</vt:lpstr>
      <vt:lpstr>Meet The Team</vt:lpstr>
      <vt:lpstr>Project Description</vt:lpstr>
      <vt:lpstr>PowerPoint Presentation</vt:lpstr>
      <vt:lpstr>Overcrowded Areas of Stadium</vt:lpstr>
      <vt:lpstr>PowerPoint Presentation</vt:lpstr>
      <vt:lpstr>PowerPoint Presentation</vt:lpstr>
      <vt:lpstr>PowerPoint Presentation</vt:lpstr>
      <vt:lpstr>PowerPoint Presentation</vt:lpstr>
      <vt:lpstr>Activity of Gates Over Time</vt:lpstr>
      <vt:lpstr>Actions (potential)</vt:lpstr>
      <vt:lpstr>Actions (potential)</vt:lpstr>
      <vt:lpstr>Actions (potential)</vt:lpstr>
      <vt:lpstr>Next Steps</vt:lpstr>
      <vt:lpstr>Appendix</vt:lpstr>
      <vt:lpstr>Activity of Gates by Area- 1:00 hrs to 0:45 Before Kickoff</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OSU Ticket Sales Analysis</dc:title>
  <cp:lastModifiedBy>Jack Sayre</cp:lastModifiedBy>
  <cp:revision>1</cp:revision>
  <dcterms:modified xsi:type="dcterms:W3CDTF">2023-08-27T21:05:50Z</dcterms:modified>
</cp:coreProperties>
</file>